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57" r:id="rId4"/>
    <p:sldId id="502" r:id="rId5"/>
    <p:sldId id="260" r:id="rId6"/>
    <p:sldId id="332" r:id="rId7"/>
    <p:sldId id="495" r:id="rId8"/>
    <p:sldId id="500" r:id="rId9"/>
    <p:sldId id="503" r:id="rId10"/>
    <p:sldId id="504" r:id="rId11"/>
    <p:sldId id="505" r:id="rId12"/>
    <p:sldId id="496" r:id="rId13"/>
    <p:sldId id="356" r:id="rId14"/>
    <p:sldId id="507" r:id="rId15"/>
    <p:sldId id="370" r:id="rId16"/>
    <p:sldId id="342" r:id="rId17"/>
    <p:sldId id="501" r:id="rId18"/>
    <p:sldId id="497" r:id="rId19"/>
    <p:sldId id="498" r:id="rId20"/>
    <p:sldId id="487" r:id="rId21"/>
    <p:sldId id="261" r:id="rId22"/>
    <p:sldId id="263" r:id="rId23"/>
  </p:sldIdLst>
  <p:sldSz cx="12192000" cy="6858000"/>
  <p:notesSz cx="6858000" cy="9144000"/>
  <p:embeddedFontLs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15793-5BE5-4D06-8A29-02F32069D5C9}" v="134" dt="2020-11-10T19:54:15.088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2629" autoAdjust="0"/>
  </p:normalViewPr>
  <p:slideViewPr>
    <p:cSldViewPr snapToGrid="0">
      <p:cViewPr varScale="1">
        <p:scale>
          <a:sx n="51" d="100"/>
          <a:sy n="51" d="100"/>
        </p:scale>
        <p:origin x="1120" y="36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63774304"/>
        <c:axId val="-1463773216"/>
      </c:barChart>
      <c:catAx>
        <c:axId val="-146377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-1463773216"/>
        <c:crosses val="autoZero"/>
        <c:auto val="1"/>
        <c:lblAlgn val="ctr"/>
        <c:lblOffset val="100"/>
        <c:noMultiLvlLbl val="0"/>
      </c:catAx>
      <c:valAx>
        <c:axId val="-146377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-146377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63767776"/>
        <c:axId val="-1463769952"/>
      </c:barChart>
      <c:catAx>
        <c:axId val="-146376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-1463769952"/>
        <c:crosses val="autoZero"/>
        <c:auto val="1"/>
        <c:lblAlgn val="ctr"/>
        <c:lblOffset val="100"/>
        <c:noMultiLvlLbl val="0"/>
      </c:catAx>
      <c:valAx>
        <c:axId val="-146376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-146376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63767232"/>
        <c:axId val="-1463772672"/>
      </c:barChart>
      <c:catAx>
        <c:axId val="-146376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-1463772672"/>
        <c:crosses val="autoZero"/>
        <c:auto val="1"/>
        <c:lblAlgn val="ctr"/>
        <c:lblOffset val="100"/>
        <c:noMultiLvlLbl val="0"/>
      </c:catAx>
      <c:valAx>
        <c:axId val="-146377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-146376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endParaRPr lang="en-IN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endParaRPr lang="en-IN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endParaRPr lang="en-IN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endParaRPr lang="en-IN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endParaRPr lang="en-IN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endParaRPr lang="en-IN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endParaRPr lang="en-IN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endParaRPr lang="en-IN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endParaRPr lang="en-IN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endParaRPr lang="en-IN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endParaRPr lang="en-IN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endParaRPr lang="en-IN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endParaRPr lang="en-IN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endParaRPr lang="en-IN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endParaRPr lang="en-IN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endParaRPr lang="en-IN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endParaRPr lang="en-IN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endParaRPr lang="en-IN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endParaRPr lang="en-IN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endParaRPr lang="en-IN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endParaRPr lang="en-IN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1E2F06-92E7-4C94-8A1A-227EE47A908E}" type="doc">
      <dgm:prSet loTypeId="urn:microsoft.com/office/officeart/2005/8/layout/radial5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11CDE4-E4D1-45CB-B5E2-176DAB32EEA1}">
      <dgm:prSet phldrT="[Text]" custT="1"/>
      <dgm:spPr/>
      <dgm:t>
        <a:bodyPr/>
        <a:lstStyle/>
        <a:p>
          <a:r>
            <a:rPr lang="en-US" sz="1400" b="0"/>
            <a:t>What problem are you looking to solve?</a:t>
          </a:r>
        </a:p>
      </dgm:t>
    </dgm:pt>
    <dgm:pt modelId="{184EC500-3DDF-4999-98DB-CA180E52EC1A}" type="parTrans" cxnId="{DC9573BB-D8DF-4657-B27E-A2DD9CD0410A}">
      <dgm:prSet/>
      <dgm:spPr/>
      <dgm:t>
        <a:bodyPr/>
        <a:lstStyle/>
        <a:p>
          <a:endParaRPr lang="en-US"/>
        </a:p>
      </dgm:t>
    </dgm:pt>
    <dgm:pt modelId="{238EC8C1-1089-40D2-8BC3-DB532F051B0C}" type="sibTrans" cxnId="{DC9573BB-D8DF-4657-B27E-A2DD9CD0410A}">
      <dgm:prSet/>
      <dgm:spPr/>
      <dgm:t>
        <a:bodyPr/>
        <a:lstStyle/>
        <a:p>
          <a:endParaRPr lang="en-US"/>
        </a:p>
      </dgm:t>
    </dgm:pt>
    <dgm:pt modelId="{859C16DA-3494-4FA9-9972-28E4D88196F3}">
      <dgm:prSet phldrT="[Text]" custT="1"/>
      <dgm:spPr/>
      <dgm:t>
        <a:bodyPr/>
        <a:lstStyle/>
        <a:p>
          <a:pPr algn="ctr"/>
          <a:r>
            <a:rPr lang="en-US" sz="1800" b="1"/>
            <a:t>Find outliers</a:t>
          </a:r>
        </a:p>
      </dgm:t>
    </dgm:pt>
    <dgm:pt modelId="{BF70C068-602C-4AFC-9EE0-4156A4554305}" type="parTrans" cxnId="{B18B463D-8DDF-4F5D-A078-910B7E542682}">
      <dgm:prSet/>
      <dgm:spPr/>
      <dgm:t>
        <a:bodyPr/>
        <a:lstStyle/>
        <a:p>
          <a:endParaRPr lang="en-US"/>
        </a:p>
      </dgm:t>
    </dgm:pt>
    <dgm:pt modelId="{48DF122E-7DD8-405A-BB7B-A55F46565DF4}" type="sibTrans" cxnId="{B18B463D-8DDF-4F5D-A078-910B7E542682}">
      <dgm:prSet/>
      <dgm:spPr/>
      <dgm:t>
        <a:bodyPr/>
        <a:lstStyle/>
        <a:p>
          <a:endParaRPr lang="en-US"/>
        </a:p>
      </dgm:t>
    </dgm:pt>
    <dgm:pt modelId="{CD24BB2D-0121-41A4-9CCE-6A9DE4D3CAD1}">
      <dgm:prSet phldrT="[Text]" custT="1"/>
      <dgm:spPr/>
      <dgm:t>
        <a:bodyPr/>
        <a:lstStyle/>
        <a:p>
          <a:pPr algn="ctr"/>
          <a:r>
            <a:rPr lang="en-US" sz="1800" b="1"/>
            <a:t>Predict a number</a:t>
          </a:r>
        </a:p>
      </dgm:t>
    </dgm:pt>
    <dgm:pt modelId="{44810330-F69D-4774-977E-771F7510B046}" type="parTrans" cxnId="{643253D3-10C9-406E-B298-847D2FF5D83B}">
      <dgm:prSet/>
      <dgm:spPr/>
      <dgm:t>
        <a:bodyPr/>
        <a:lstStyle/>
        <a:p>
          <a:endParaRPr lang="en-US"/>
        </a:p>
      </dgm:t>
    </dgm:pt>
    <dgm:pt modelId="{AB75E71A-5431-4989-A29C-3B9ECF0B4C4A}" type="sibTrans" cxnId="{643253D3-10C9-406E-B298-847D2FF5D83B}">
      <dgm:prSet/>
      <dgm:spPr/>
      <dgm:t>
        <a:bodyPr/>
        <a:lstStyle/>
        <a:p>
          <a:endParaRPr lang="en-US"/>
        </a:p>
      </dgm:t>
    </dgm:pt>
    <dgm:pt modelId="{5339008D-318D-4358-ABCF-D64BC1A3B18C}">
      <dgm:prSet phldrT="[Text]" custT="1"/>
      <dgm:spPr/>
      <dgm:t>
        <a:bodyPr/>
        <a:lstStyle/>
        <a:p>
          <a:pPr algn="ctr"/>
          <a:r>
            <a:rPr lang="en-US" sz="1800" b="1"/>
            <a:t>Find relationships</a:t>
          </a:r>
        </a:p>
      </dgm:t>
    </dgm:pt>
    <dgm:pt modelId="{F9EC35CE-2D8A-4FCE-97CF-A1000E60F2CA}" type="parTrans" cxnId="{613ABE03-9863-4377-97B5-B9BA895808D4}">
      <dgm:prSet/>
      <dgm:spPr/>
      <dgm:t>
        <a:bodyPr/>
        <a:lstStyle/>
        <a:p>
          <a:endParaRPr lang="en-US"/>
        </a:p>
      </dgm:t>
    </dgm:pt>
    <dgm:pt modelId="{2B4130A8-9B3F-4D41-86F8-08300018769C}" type="sibTrans" cxnId="{613ABE03-9863-4377-97B5-B9BA895808D4}">
      <dgm:prSet/>
      <dgm:spPr/>
      <dgm:t>
        <a:bodyPr/>
        <a:lstStyle/>
        <a:p>
          <a:endParaRPr lang="en-US"/>
        </a:p>
      </dgm:t>
    </dgm:pt>
    <dgm:pt modelId="{E2BFDABF-3B93-4497-8D2A-E0793D19A24C}">
      <dgm:prSet phldrT="[Text]" custT="1"/>
      <dgm:spPr/>
      <dgm:t>
        <a:bodyPr/>
        <a:lstStyle/>
        <a:p>
          <a:pPr algn="ctr"/>
          <a:r>
            <a:rPr lang="en-US" sz="1800" b="1"/>
            <a:t>Categorize items</a:t>
          </a:r>
        </a:p>
      </dgm:t>
    </dgm:pt>
    <dgm:pt modelId="{FDCA4CE3-4AB4-49C2-BA17-F15A554D6E29}" type="parTrans" cxnId="{5EB6C732-A797-46E6-B415-6E139E813D92}">
      <dgm:prSet/>
      <dgm:spPr/>
      <dgm:t>
        <a:bodyPr/>
        <a:lstStyle/>
        <a:p>
          <a:endParaRPr lang="en-US"/>
        </a:p>
      </dgm:t>
    </dgm:pt>
    <dgm:pt modelId="{7D3A8F58-A0BC-4CE7-A38D-213CB7EA07A1}" type="sibTrans" cxnId="{5EB6C732-A797-46E6-B415-6E139E813D92}">
      <dgm:prSet/>
      <dgm:spPr/>
      <dgm:t>
        <a:bodyPr/>
        <a:lstStyle/>
        <a:p>
          <a:endParaRPr lang="en-US"/>
        </a:p>
      </dgm:t>
    </dgm:pt>
    <dgm:pt modelId="{892F5727-8E98-4C9C-AD1C-8DC8E4C1BBAB}">
      <dgm:prSet phldrT="[Text]" custT="1"/>
      <dgm:spPr/>
      <dgm:t>
        <a:bodyPr/>
        <a:lstStyle/>
        <a:p>
          <a:pPr algn="ctr"/>
          <a:r>
            <a:rPr lang="en-US" sz="1100"/>
            <a:t> </a:t>
          </a:r>
          <a:r>
            <a:rPr lang="en-US" sz="1400"/>
            <a:t>Anomaly detection</a:t>
          </a:r>
          <a:endParaRPr lang="en-US" sz="1100"/>
        </a:p>
      </dgm:t>
    </dgm:pt>
    <dgm:pt modelId="{47CCE503-BF1C-4798-871D-FEBACD4BCB3D}" type="parTrans" cxnId="{B83C861E-B793-4579-BF02-5B6FA9569E79}">
      <dgm:prSet/>
      <dgm:spPr/>
      <dgm:t>
        <a:bodyPr/>
        <a:lstStyle/>
        <a:p>
          <a:endParaRPr lang="en-US"/>
        </a:p>
      </dgm:t>
    </dgm:pt>
    <dgm:pt modelId="{7D00EDEA-C227-4D4E-9E32-85EFF93377AF}" type="sibTrans" cxnId="{B83C861E-B793-4579-BF02-5B6FA9569E79}">
      <dgm:prSet/>
      <dgm:spPr/>
      <dgm:t>
        <a:bodyPr/>
        <a:lstStyle/>
        <a:p>
          <a:endParaRPr lang="en-US"/>
        </a:p>
      </dgm:t>
    </dgm:pt>
    <dgm:pt modelId="{D9392961-2F07-4E13-A697-43EBF10DB210}">
      <dgm:prSet phldrT="[Text]" custT="1"/>
      <dgm:spPr/>
      <dgm:t>
        <a:bodyPr/>
        <a:lstStyle/>
        <a:p>
          <a:pPr algn="ctr"/>
          <a:r>
            <a:rPr lang="en-US" sz="1100"/>
            <a:t> </a:t>
          </a:r>
          <a:r>
            <a:rPr lang="en-US" sz="1400"/>
            <a:t>Regression</a:t>
          </a:r>
        </a:p>
      </dgm:t>
    </dgm:pt>
    <dgm:pt modelId="{C6156A3B-4E14-4937-A3ED-9FE2D52A44D9}" type="parTrans" cxnId="{815D7414-5E6A-4142-8ADD-3B3F7530866D}">
      <dgm:prSet/>
      <dgm:spPr/>
      <dgm:t>
        <a:bodyPr/>
        <a:lstStyle/>
        <a:p>
          <a:endParaRPr lang="en-US"/>
        </a:p>
      </dgm:t>
    </dgm:pt>
    <dgm:pt modelId="{181409C3-D352-4219-9B40-05CF2A62CDBD}" type="sibTrans" cxnId="{815D7414-5E6A-4142-8ADD-3B3F7530866D}">
      <dgm:prSet/>
      <dgm:spPr/>
      <dgm:t>
        <a:bodyPr/>
        <a:lstStyle/>
        <a:p>
          <a:endParaRPr lang="en-US"/>
        </a:p>
      </dgm:t>
    </dgm:pt>
    <dgm:pt modelId="{C93927AE-CD10-43B4-8202-A7B59FB93A02}">
      <dgm:prSet phldrT="[Text]" custT="1"/>
      <dgm:spPr/>
      <dgm:t>
        <a:bodyPr/>
        <a:lstStyle/>
        <a:p>
          <a:pPr algn="ctr"/>
          <a:r>
            <a:rPr lang="en-US" sz="1400"/>
            <a:t> Forecasting</a:t>
          </a:r>
        </a:p>
      </dgm:t>
    </dgm:pt>
    <dgm:pt modelId="{5F3285D3-754A-4F8A-9F10-721BC7055D98}" type="parTrans" cxnId="{697D6310-A845-45F4-85E3-972480365730}">
      <dgm:prSet/>
      <dgm:spPr/>
      <dgm:t>
        <a:bodyPr/>
        <a:lstStyle/>
        <a:p>
          <a:endParaRPr lang="en-US"/>
        </a:p>
      </dgm:t>
    </dgm:pt>
    <dgm:pt modelId="{17117F62-D552-4895-811E-CF7A46628345}" type="sibTrans" cxnId="{697D6310-A845-45F4-85E3-972480365730}">
      <dgm:prSet/>
      <dgm:spPr/>
      <dgm:t>
        <a:bodyPr/>
        <a:lstStyle/>
        <a:p>
          <a:endParaRPr lang="en-US"/>
        </a:p>
      </dgm:t>
    </dgm:pt>
    <dgm:pt modelId="{23DEE473-D918-4CC0-AEC0-C87C7EFB1BE6}">
      <dgm:prSet phldrT="[Text]" custT="1"/>
      <dgm:spPr/>
      <dgm:t>
        <a:bodyPr/>
        <a:lstStyle/>
        <a:p>
          <a:pPr algn="ctr"/>
          <a:r>
            <a:rPr lang="en-US" sz="1100"/>
            <a:t> </a:t>
          </a:r>
          <a:r>
            <a:rPr lang="en-US" sz="1400"/>
            <a:t>Clustering</a:t>
          </a:r>
          <a:endParaRPr lang="en-US" sz="1100"/>
        </a:p>
      </dgm:t>
    </dgm:pt>
    <dgm:pt modelId="{53EAAA9C-E26D-4B82-86E1-89ADAD1A0DA3}" type="parTrans" cxnId="{479AC5D1-37E4-409D-804B-63E079E0C299}">
      <dgm:prSet/>
      <dgm:spPr/>
      <dgm:t>
        <a:bodyPr/>
        <a:lstStyle/>
        <a:p>
          <a:endParaRPr lang="en-US"/>
        </a:p>
      </dgm:t>
    </dgm:pt>
    <dgm:pt modelId="{CBB3183D-54C2-408D-B7DD-7690E3F6E4EF}" type="sibTrans" cxnId="{479AC5D1-37E4-409D-804B-63E079E0C299}">
      <dgm:prSet/>
      <dgm:spPr/>
      <dgm:t>
        <a:bodyPr/>
        <a:lstStyle/>
        <a:p>
          <a:endParaRPr lang="en-US"/>
        </a:p>
      </dgm:t>
    </dgm:pt>
    <dgm:pt modelId="{44BCDCBE-D301-484D-B963-8AFE2992B780}">
      <dgm:prSet phldrT="[Text]" custT="1"/>
      <dgm:spPr/>
      <dgm:t>
        <a:bodyPr/>
        <a:lstStyle/>
        <a:p>
          <a:pPr algn="ctr"/>
          <a:r>
            <a:rPr lang="en-US" sz="1100"/>
            <a:t> </a:t>
          </a:r>
          <a:r>
            <a:rPr lang="en-US" sz="1400"/>
            <a:t>Binary classification</a:t>
          </a:r>
        </a:p>
      </dgm:t>
    </dgm:pt>
    <dgm:pt modelId="{B4BD5E1C-CD0C-411D-BBB8-12DAB3CB5E43}" type="parTrans" cxnId="{F2C3D679-7F15-4103-9F2E-7C626B772941}">
      <dgm:prSet/>
      <dgm:spPr/>
      <dgm:t>
        <a:bodyPr/>
        <a:lstStyle/>
        <a:p>
          <a:endParaRPr lang="en-US"/>
        </a:p>
      </dgm:t>
    </dgm:pt>
    <dgm:pt modelId="{711B5FD9-26E6-48D7-8EC0-5C1F1146C9B3}" type="sibTrans" cxnId="{F2C3D679-7F15-4103-9F2E-7C626B772941}">
      <dgm:prSet/>
      <dgm:spPr/>
      <dgm:t>
        <a:bodyPr/>
        <a:lstStyle/>
        <a:p>
          <a:endParaRPr lang="en-US"/>
        </a:p>
      </dgm:t>
    </dgm:pt>
    <dgm:pt modelId="{D2EA137D-48BB-4DAA-B7AF-54ABACEB5018}">
      <dgm:prSet phldrT="[Text]" custT="1"/>
      <dgm:spPr/>
      <dgm:t>
        <a:bodyPr/>
        <a:lstStyle/>
        <a:p>
          <a:pPr algn="ctr"/>
          <a:r>
            <a:rPr lang="en-US" sz="1400"/>
            <a:t> Multiclass classification</a:t>
          </a:r>
        </a:p>
      </dgm:t>
    </dgm:pt>
    <dgm:pt modelId="{21A0FA96-47D0-46DE-89C2-0EF0E185B005}" type="parTrans" cxnId="{773640DA-C81E-4DAD-A6EF-C44FA9265C9C}">
      <dgm:prSet/>
      <dgm:spPr/>
      <dgm:t>
        <a:bodyPr/>
        <a:lstStyle/>
        <a:p>
          <a:endParaRPr lang="en-US"/>
        </a:p>
      </dgm:t>
    </dgm:pt>
    <dgm:pt modelId="{FB77AA67-FDF7-4218-9E50-E08CF84F2E58}" type="sibTrans" cxnId="{773640DA-C81E-4DAD-A6EF-C44FA9265C9C}">
      <dgm:prSet/>
      <dgm:spPr/>
      <dgm:t>
        <a:bodyPr/>
        <a:lstStyle/>
        <a:p>
          <a:endParaRPr lang="en-US"/>
        </a:p>
      </dgm:t>
    </dgm:pt>
    <dgm:pt modelId="{5A8B377E-C5A5-4CB2-B1C7-137C832DB395}">
      <dgm:prSet phldrT="[Text]" custT="1"/>
      <dgm:spPr/>
      <dgm:t>
        <a:bodyPr/>
        <a:lstStyle/>
        <a:p>
          <a:pPr algn="ctr"/>
          <a:r>
            <a:rPr lang="en-US" sz="1800" b="1"/>
            <a:t>Make suggestions</a:t>
          </a:r>
        </a:p>
      </dgm:t>
    </dgm:pt>
    <dgm:pt modelId="{91FB82A4-9AFD-4BA6-9C41-4AC77F1620B4}" type="parTrans" cxnId="{0557C1AC-1A8D-4BEC-9FBF-D1EC28D8AC2B}">
      <dgm:prSet/>
      <dgm:spPr/>
      <dgm:t>
        <a:bodyPr/>
        <a:lstStyle/>
        <a:p>
          <a:endParaRPr lang="en-US"/>
        </a:p>
      </dgm:t>
    </dgm:pt>
    <dgm:pt modelId="{653F296B-08A3-42FB-9E9C-8CC34C376870}" type="sibTrans" cxnId="{0557C1AC-1A8D-4BEC-9FBF-D1EC28D8AC2B}">
      <dgm:prSet/>
      <dgm:spPr/>
      <dgm:t>
        <a:bodyPr/>
        <a:lstStyle/>
        <a:p>
          <a:endParaRPr lang="en-US"/>
        </a:p>
      </dgm:t>
    </dgm:pt>
    <dgm:pt modelId="{6B691F99-2683-4785-821E-960C86E762AA}">
      <dgm:prSet phldrT="[Text]" custT="1"/>
      <dgm:spPr/>
      <dgm:t>
        <a:bodyPr/>
        <a:lstStyle/>
        <a:p>
          <a:pPr algn="ctr"/>
          <a:r>
            <a:rPr lang="en-US" sz="1400"/>
            <a:t>Recommendation</a:t>
          </a:r>
        </a:p>
      </dgm:t>
    </dgm:pt>
    <dgm:pt modelId="{2E1215E0-9ED0-4FCD-9829-5C02BBF9EB34}" type="parTrans" cxnId="{0629FA43-A42B-4A19-A6FD-76A94BE9E9C8}">
      <dgm:prSet/>
      <dgm:spPr/>
      <dgm:t>
        <a:bodyPr/>
        <a:lstStyle/>
        <a:p>
          <a:endParaRPr lang="en-US"/>
        </a:p>
      </dgm:t>
    </dgm:pt>
    <dgm:pt modelId="{A49C213E-70AC-433B-BFA5-D0F350A59983}" type="sibTrans" cxnId="{0629FA43-A42B-4A19-A6FD-76A94BE9E9C8}">
      <dgm:prSet/>
      <dgm:spPr/>
      <dgm:t>
        <a:bodyPr/>
        <a:lstStyle/>
        <a:p>
          <a:endParaRPr lang="en-US"/>
        </a:p>
      </dgm:t>
    </dgm:pt>
    <dgm:pt modelId="{B004352F-82EB-4A07-9508-760DECEF32F6}">
      <dgm:prSet phldrT="[Text]" custT="1"/>
      <dgm:spPr/>
      <dgm:t>
        <a:bodyPr/>
        <a:lstStyle/>
        <a:p>
          <a:pPr algn="ctr"/>
          <a:r>
            <a:rPr lang="en-US" sz="1400"/>
            <a:t>Image classification</a:t>
          </a:r>
        </a:p>
      </dgm:t>
    </dgm:pt>
    <dgm:pt modelId="{3C4AD8A2-103C-4C5F-A3A5-F49730C42A36}" type="parTrans" cxnId="{907173F3-CD11-4176-AEF2-9AD02B24D968}">
      <dgm:prSet/>
      <dgm:spPr/>
      <dgm:t>
        <a:bodyPr/>
        <a:lstStyle/>
        <a:p>
          <a:endParaRPr lang="en-US"/>
        </a:p>
      </dgm:t>
    </dgm:pt>
    <dgm:pt modelId="{BF65E5BD-D123-4E98-85E5-454BB6C14B4D}" type="sibTrans" cxnId="{907173F3-CD11-4176-AEF2-9AD02B24D968}">
      <dgm:prSet/>
      <dgm:spPr/>
      <dgm:t>
        <a:bodyPr/>
        <a:lstStyle/>
        <a:p>
          <a:endParaRPr lang="en-US"/>
        </a:p>
      </dgm:t>
    </dgm:pt>
    <dgm:pt modelId="{843FD50E-17E6-4319-993D-C67FDD217AC5}" type="pres">
      <dgm:prSet presAssocID="{311E2F06-92E7-4C94-8A1A-227EE47A90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183F717-66C4-4354-BDCE-1312BD5E2219}" type="pres">
      <dgm:prSet presAssocID="{3111CDE4-E4D1-45CB-B5E2-176DAB32EEA1}" presName="centerShape" presStyleLbl="node0" presStyleIdx="0" presStyleCnt="1" custScaleX="77059" custScaleY="77059"/>
      <dgm:spPr/>
      <dgm:t>
        <a:bodyPr/>
        <a:lstStyle/>
        <a:p>
          <a:endParaRPr lang="en-IN"/>
        </a:p>
      </dgm:t>
    </dgm:pt>
    <dgm:pt modelId="{1A8F333D-B31F-424E-AB27-B9D534D916AF}" type="pres">
      <dgm:prSet presAssocID="{BF70C068-602C-4AFC-9EE0-4156A4554305}" presName="parTrans" presStyleLbl="sibTrans2D1" presStyleIdx="0" presStyleCnt="5"/>
      <dgm:spPr/>
      <dgm:t>
        <a:bodyPr/>
        <a:lstStyle/>
        <a:p>
          <a:endParaRPr lang="en-IN"/>
        </a:p>
      </dgm:t>
    </dgm:pt>
    <dgm:pt modelId="{B79E32ED-0091-4BBB-8AC7-95ED4872F3B6}" type="pres">
      <dgm:prSet presAssocID="{BF70C068-602C-4AFC-9EE0-4156A4554305}" presName="connectorText" presStyleLbl="sibTrans2D1" presStyleIdx="0" presStyleCnt="5"/>
      <dgm:spPr/>
      <dgm:t>
        <a:bodyPr/>
        <a:lstStyle/>
        <a:p>
          <a:endParaRPr lang="en-IN"/>
        </a:p>
      </dgm:t>
    </dgm:pt>
    <dgm:pt modelId="{26A22F37-FF58-488D-ADE7-F66EAEEB740D}" type="pres">
      <dgm:prSet presAssocID="{859C16DA-3494-4FA9-9972-28E4D88196F3}" presName="node" presStyleLbl="node1" presStyleIdx="0" presStyleCnt="5" custScaleX="139067" custScaleY="13906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B2A7DE-295D-40B3-875C-488409D22F3B}" type="pres">
      <dgm:prSet presAssocID="{44810330-F69D-4774-977E-771F7510B046}" presName="parTrans" presStyleLbl="sibTrans2D1" presStyleIdx="1" presStyleCnt="5"/>
      <dgm:spPr/>
      <dgm:t>
        <a:bodyPr/>
        <a:lstStyle/>
        <a:p>
          <a:endParaRPr lang="en-IN"/>
        </a:p>
      </dgm:t>
    </dgm:pt>
    <dgm:pt modelId="{F6BD893C-83D2-4B0D-AEB6-56D78FA78965}" type="pres">
      <dgm:prSet presAssocID="{44810330-F69D-4774-977E-771F7510B046}" presName="connectorText" presStyleLbl="sibTrans2D1" presStyleIdx="1" presStyleCnt="5"/>
      <dgm:spPr/>
      <dgm:t>
        <a:bodyPr/>
        <a:lstStyle/>
        <a:p>
          <a:endParaRPr lang="en-IN"/>
        </a:p>
      </dgm:t>
    </dgm:pt>
    <dgm:pt modelId="{E328EA63-6810-4954-B4B9-2F683B7FEE2E}" type="pres">
      <dgm:prSet presAssocID="{CD24BB2D-0121-41A4-9CCE-6A9DE4D3CAD1}" presName="node" presStyleLbl="node1" presStyleIdx="1" presStyleCnt="5" custScaleX="139067" custScaleY="139067" custRadScaleRad="130699" custRadScaleInc="1006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E499557-D92A-4F8F-B9D6-8958A3594B38}" type="pres">
      <dgm:prSet presAssocID="{F9EC35CE-2D8A-4FCE-97CF-A1000E60F2CA}" presName="parTrans" presStyleLbl="sibTrans2D1" presStyleIdx="2" presStyleCnt="5"/>
      <dgm:spPr/>
      <dgm:t>
        <a:bodyPr/>
        <a:lstStyle/>
        <a:p>
          <a:endParaRPr lang="en-IN"/>
        </a:p>
      </dgm:t>
    </dgm:pt>
    <dgm:pt modelId="{B51466B9-065E-46A2-9380-7A9C3EE8E1A1}" type="pres">
      <dgm:prSet presAssocID="{F9EC35CE-2D8A-4FCE-97CF-A1000E60F2CA}" presName="connectorText" presStyleLbl="sibTrans2D1" presStyleIdx="2" presStyleCnt="5"/>
      <dgm:spPr/>
      <dgm:t>
        <a:bodyPr/>
        <a:lstStyle/>
        <a:p>
          <a:endParaRPr lang="en-IN"/>
        </a:p>
      </dgm:t>
    </dgm:pt>
    <dgm:pt modelId="{77B33337-3151-4CB9-98EB-AA068591DA94}" type="pres">
      <dgm:prSet presAssocID="{5339008D-318D-4358-ABCF-D64BC1A3B18C}" presName="node" presStyleLbl="node1" presStyleIdx="2" presStyleCnt="5" custScaleX="139067" custScaleY="139067" custRadScaleRad="117268" custRadScaleInc="-3029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6E73FC1-E1B9-4EDD-9C84-94D34120B84A}" type="pres">
      <dgm:prSet presAssocID="{FDCA4CE3-4AB4-49C2-BA17-F15A554D6E29}" presName="parTrans" presStyleLbl="sibTrans2D1" presStyleIdx="3" presStyleCnt="5"/>
      <dgm:spPr/>
      <dgm:t>
        <a:bodyPr/>
        <a:lstStyle/>
        <a:p>
          <a:endParaRPr lang="en-IN"/>
        </a:p>
      </dgm:t>
    </dgm:pt>
    <dgm:pt modelId="{DADA6996-110A-4E28-8539-9E970886A8A6}" type="pres">
      <dgm:prSet presAssocID="{FDCA4CE3-4AB4-49C2-BA17-F15A554D6E29}" presName="connectorText" presStyleLbl="sibTrans2D1" presStyleIdx="3" presStyleCnt="5"/>
      <dgm:spPr/>
      <dgm:t>
        <a:bodyPr/>
        <a:lstStyle/>
        <a:p>
          <a:endParaRPr lang="en-IN"/>
        </a:p>
      </dgm:t>
    </dgm:pt>
    <dgm:pt modelId="{E82AE96A-FD51-4B92-8EDB-BB01ACA14A56}" type="pres">
      <dgm:prSet presAssocID="{E2BFDABF-3B93-4497-8D2A-E0793D19A24C}" presName="node" presStyleLbl="node1" presStyleIdx="3" presStyleCnt="5" custScaleX="139067" custScaleY="139067" custRadScaleRad="111697" custRadScaleInc="1187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E83D25-6A6D-4702-BE67-0051D54F351F}" type="pres">
      <dgm:prSet presAssocID="{91FB82A4-9AFD-4BA6-9C41-4AC77F1620B4}" presName="parTrans" presStyleLbl="sibTrans2D1" presStyleIdx="4" presStyleCnt="5"/>
      <dgm:spPr/>
      <dgm:t>
        <a:bodyPr/>
        <a:lstStyle/>
        <a:p>
          <a:endParaRPr lang="en-IN"/>
        </a:p>
      </dgm:t>
    </dgm:pt>
    <dgm:pt modelId="{C1477B9A-F5D8-41E0-89F6-8FA26BBA95A7}" type="pres">
      <dgm:prSet presAssocID="{91FB82A4-9AFD-4BA6-9C41-4AC77F1620B4}" presName="connectorText" presStyleLbl="sibTrans2D1" presStyleIdx="4" presStyleCnt="5"/>
      <dgm:spPr/>
      <dgm:t>
        <a:bodyPr/>
        <a:lstStyle/>
        <a:p>
          <a:endParaRPr lang="en-IN"/>
        </a:p>
      </dgm:t>
    </dgm:pt>
    <dgm:pt modelId="{9DF6CF0C-491F-4137-8490-44D10BE5D3DB}" type="pres">
      <dgm:prSet presAssocID="{5A8B377E-C5A5-4CB2-B1C7-137C832DB395}" presName="node" presStyleLbl="node1" presStyleIdx="4" presStyleCnt="5" custScaleX="146168" custScaleY="139067" custRadScaleRad="128084" custRadScaleInc="148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D02CB84-9101-4927-A405-F11021309FFA}" type="presOf" srcId="{44810330-F69D-4774-977E-771F7510B046}" destId="{D8B2A7DE-295D-40B3-875C-488409D22F3B}" srcOrd="0" destOrd="0" presId="urn:microsoft.com/office/officeart/2005/8/layout/radial5"/>
    <dgm:cxn modelId="{643253D3-10C9-406E-B298-847D2FF5D83B}" srcId="{3111CDE4-E4D1-45CB-B5E2-176DAB32EEA1}" destId="{CD24BB2D-0121-41A4-9CCE-6A9DE4D3CAD1}" srcOrd="1" destOrd="0" parTransId="{44810330-F69D-4774-977E-771F7510B046}" sibTransId="{AB75E71A-5431-4989-A29C-3B9ECF0B4C4A}"/>
    <dgm:cxn modelId="{0557C1AC-1A8D-4BEC-9FBF-D1EC28D8AC2B}" srcId="{3111CDE4-E4D1-45CB-B5E2-176DAB32EEA1}" destId="{5A8B377E-C5A5-4CB2-B1C7-137C832DB395}" srcOrd="4" destOrd="0" parTransId="{91FB82A4-9AFD-4BA6-9C41-4AC77F1620B4}" sibTransId="{653F296B-08A3-42FB-9E9C-8CC34C376870}"/>
    <dgm:cxn modelId="{6BEADCB8-8D13-4AC2-9199-9D4C42B64230}" type="presOf" srcId="{311E2F06-92E7-4C94-8A1A-227EE47A908E}" destId="{843FD50E-17E6-4319-993D-C67FDD217AC5}" srcOrd="0" destOrd="0" presId="urn:microsoft.com/office/officeart/2005/8/layout/radial5"/>
    <dgm:cxn modelId="{20936FB8-76E5-495D-8EC9-065E9ABBDB63}" type="presOf" srcId="{91FB82A4-9AFD-4BA6-9C41-4AC77F1620B4}" destId="{FEE83D25-6A6D-4702-BE67-0051D54F351F}" srcOrd="0" destOrd="0" presId="urn:microsoft.com/office/officeart/2005/8/layout/radial5"/>
    <dgm:cxn modelId="{F08DBD35-3390-44DD-A48F-FA994E34F0D3}" type="presOf" srcId="{44810330-F69D-4774-977E-771F7510B046}" destId="{F6BD893C-83D2-4B0D-AEB6-56D78FA78965}" srcOrd="1" destOrd="0" presId="urn:microsoft.com/office/officeart/2005/8/layout/radial5"/>
    <dgm:cxn modelId="{697D6310-A845-45F4-85E3-972480365730}" srcId="{CD24BB2D-0121-41A4-9CCE-6A9DE4D3CAD1}" destId="{C93927AE-CD10-43B4-8202-A7B59FB93A02}" srcOrd="1" destOrd="0" parTransId="{5F3285D3-754A-4F8A-9F10-721BC7055D98}" sibTransId="{17117F62-D552-4895-811E-CF7A46628345}"/>
    <dgm:cxn modelId="{30C55B2A-C509-4226-8ED0-E595333B7C67}" type="presOf" srcId="{6B691F99-2683-4785-821E-960C86E762AA}" destId="{9DF6CF0C-491F-4137-8490-44D10BE5D3DB}" srcOrd="0" destOrd="1" presId="urn:microsoft.com/office/officeart/2005/8/layout/radial5"/>
    <dgm:cxn modelId="{F2C3D679-7F15-4103-9F2E-7C626B772941}" srcId="{E2BFDABF-3B93-4497-8D2A-E0793D19A24C}" destId="{44BCDCBE-D301-484D-B963-8AFE2992B780}" srcOrd="0" destOrd="0" parTransId="{B4BD5E1C-CD0C-411D-BBB8-12DAB3CB5E43}" sibTransId="{711B5FD9-26E6-48D7-8EC0-5C1F1146C9B3}"/>
    <dgm:cxn modelId="{462B0C8E-7A1B-4498-AB25-8BF63EB6FACD}" type="presOf" srcId="{44BCDCBE-D301-484D-B963-8AFE2992B780}" destId="{E82AE96A-FD51-4B92-8EDB-BB01ACA14A56}" srcOrd="0" destOrd="1" presId="urn:microsoft.com/office/officeart/2005/8/layout/radial5"/>
    <dgm:cxn modelId="{DC9573BB-D8DF-4657-B27E-A2DD9CD0410A}" srcId="{311E2F06-92E7-4C94-8A1A-227EE47A908E}" destId="{3111CDE4-E4D1-45CB-B5E2-176DAB32EEA1}" srcOrd="0" destOrd="0" parTransId="{184EC500-3DDF-4999-98DB-CA180E52EC1A}" sibTransId="{238EC8C1-1089-40D2-8BC3-DB532F051B0C}"/>
    <dgm:cxn modelId="{156F6BBC-ED97-4069-A910-1BFEB1C049C4}" type="presOf" srcId="{91FB82A4-9AFD-4BA6-9C41-4AC77F1620B4}" destId="{C1477B9A-F5D8-41E0-89F6-8FA26BBA95A7}" srcOrd="1" destOrd="0" presId="urn:microsoft.com/office/officeart/2005/8/layout/radial5"/>
    <dgm:cxn modelId="{773640DA-C81E-4DAD-A6EF-C44FA9265C9C}" srcId="{E2BFDABF-3B93-4497-8D2A-E0793D19A24C}" destId="{D2EA137D-48BB-4DAA-B7AF-54ABACEB5018}" srcOrd="1" destOrd="0" parTransId="{21A0FA96-47D0-46DE-89C2-0EF0E185B005}" sibTransId="{FB77AA67-FDF7-4218-9E50-E08CF84F2E58}"/>
    <dgm:cxn modelId="{5A29EFEE-86C8-4333-8848-C039F62BDF7F}" type="presOf" srcId="{BF70C068-602C-4AFC-9EE0-4156A4554305}" destId="{B79E32ED-0091-4BBB-8AC7-95ED4872F3B6}" srcOrd="1" destOrd="0" presId="urn:microsoft.com/office/officeart/2005/8/layout/radial5"/>
    <dgm:cxn modelId="{75A37C81-4B51-4DB1-8C77-099E8F61F2B5}" type="presOf" srcId="{FDCA4CE3-4AB4-49C2-BA17-F15A554D6E29}" destId="{DADA6996-110A-4E28-8539-9E970886A8A6}" srcOrd="1" destOrd="0" presId="urn:microsoft.com/office/officeart/2005/8/layout/radial5"/>
    <dgm:cxn modelId="{B83C861E-B793-4579-BF02-5B6FA9569E79}" srcId="{859C16DA-3494-4FA9-9972-28E4D88196F3}" destId="{892F5727-8E98-4C9C-AD1C-8DC8E4C1BBAB}" srcOrd="0" destOrd="0" parTransId="{47CCE503-BF1C-4798-871D-FEBACD4BCB3D}" sibTransId="{7D00EDEA-C227-4D4E-9E32-85EFF93377AF}"/>
    <dgm:cxn modelId="{907173F3-CD11-4176-AEF2-9AD02B24D968}" srcId="{E2BFDABF-3B93-4497-8D2A-E0793D19A24C}" destId="{B004352F-82EB-4A07-9508-760DECEF32F6}" srcOrd="2" destOrd="0" parTransId="{3C4AD8A2-103C-4C5F-A3A5-F49730C42A36}" sibTransId="{BF65E5BD-D123-4E98-85E5-454BB6C14B4D}"/>
    <dgm:cxn modelId="{0E5AAC94-BF9B-454C-8B5B-DBFC7006471E}" type="presOf" srcId="{3111CDE4-E4D1-45CB-B5E2-176DAB32EEA1}" destId="{7183F717-66C4-4354-BDCE-1312BD5E2219}" srcOrd="0" destOrd="0" presId="urn:microsoft.com/office/officeart/2005/8/layout/radial5"/>
    <dgm:cxn modelId="{626A92FD-5AF0-47C1-9CE1-293B6A5A4E15}" type="presOf" srcId="{CD24BB2D-0121-41A4-9CCE-6A9DE4D3CAD1}" destId="{E328EA63-6810-4954-B4B9-2F683B7FEE2E}" srcOrd="0" destOrd="0" presId="urn:microsoft.com/office/officeart/2005/8/layout/radial5"/>
    <dgm:cxn modelId="{57EBE1A0-427B-478D-8F7A-2CEE29C3B4E7}" type="presOf" srcId="{E2BFDABF-3B93-4497-8D2A-E0793D19A24C}" destId="{E82AE96A-FD51-4B92-8EDB-BB01ACA14A56}" srcOrd="0" destOrd="0" presId="urn:microsoft.com/office/officeart/2005/8/layout/radial5"/>
    <dgm:cxn modelId="{0FF62D74-C9DC-46A4-A73B-A5C502ECB7E7}" type="presOf" srcId="{D2EA137D-48BB-4DAA-B7AF-54ABACEB5018}" destId="{E82AE96A-FD51-4B92-8EDB-BB01ACA14A56}" srcOrd="0" destOrd="2" presId="urn:microsoft.com/office/officeart/2005/8/layout/radial5"/>
    <dgm:cxn modelId="{63ABD330-3BCA-42C3-8B17-D7DD0D57DEC3}" type="presOf" srcId="{F9EC35CE-2D8A-4FCE-97CF-A1000E60F2CA}" destId="{DE499557-D92A-4F8F-B9D6-8958A3594B38}" srcOrd="0" destOrd="0" presId="urn:microsoft.com/office/officeart/2005/8/layout/radial5"/>
    <dgm:cxn modelId="{52FE9690-9B83-4625-B4EF-85618F6A2216}" type="presOf" srcId="{C93927AE-CD10-43B4-8202-A7B59FB93A02}" destId="{E328EA63-6810-4954-B4B9-2F683B7FEE2E}" srcOrd="0" destOrd="2" presId="urn:microsoft.com/office/officeart/2005/8/layout/radial5"/>
    <dgm:cxn modelId="{40E74271-ACC3-43FB-ABA6-2F78EE575583}" type="presOf" srcId="{892F5727-8E98-4C9C-AD1C-8DC8E4C1BBAB}" destId="{26A22F37-FF58-488D-ADE7-F66EAEEB740D}" srcOrd="0" destOrd="1" presId="urn:microsoft.com/office/officeart/2005/8/layout/radial5"/>
    <dgm:cxn modelId="{5EB6C732-A797-46E6-B415-6E139E813D92}" srcId="{3111CDE4-E4D1-45CB-B5E2-176DAB32EEA1}" destId="{E2BFDABF-3B93-4497-8D2A-E0793D19A24C}" srcOrd="3" destOrd="0" parTransId="{FDCA4CE3-4AB4-49C2-BA17-F15A554D6E29}" sibTransId="{7D3A8F58-A0BC-4CE7-A38D-213CB7EA07A1}"/>
    <dgm:cxn modelId="{B18B463D-8DDF-4F5D-A078-910B7E542682}" srcId="{3111CDE4-E4D1-45CB-B5E2-176DAB32EEA1}" destId="{859C16DA-3494-4FA9-9972-28E4D88196F3}" srcOrd="0" destOrd="0" parTransId="{BF70C068-602C-4AFC-9EE0-4156A4554305}" sibTransId="{48DF122E-7DD8-405A-BB7B-A55F46565DF4}"/>
    <dgm:cxn modelId="{F389C099-B095-4E98-B23F-22EA6F85E267}" type="presOf" srcId="{5A8B377E-C5A5-4CB2-B1C7-137C832DB395}" destId="{9DF6CF0C-491F-4137-8490-44D10BE5D3DB}" srcOrd="0" destOrd="0" presId="urn:microsoft.com/office/officeart/2005/8/layout/radial5"/>
    <dgm:cxn modelId="{479AC5D1-37E4-409D-804B-63E079E0C299}" srcId="{5339008D-318D-4358-ABCF-D64BC1A3B18C}" destId="{23DEE473-D918-4CC0-AEC0-C87C7EFB1BE6}" srcOrd="0" destOrd="0" parTransId="{53EAAA9C-E26D-4B82-86E1-89ADAD1A0DA3}" sibTransId="{CBB3183D-54C2-408D-B7DD-7690E3F6E4EF}"/>
    <dgm:cxn modelId="{42802593-A3DD-4AD1-BC68-20E8EB2644B3}" type="presOf" srcId="{F9EC35CE-2D8A-4FCE-97CF-A1000E60F2CA}" destId="{B51466B9-065E-46A2-9380-7A9C3EE8E1A1}" srcOrd="1" destOrd="0" presId="urn:microsoft.com/office/officeart/2005/8/layout/radial5"/>
    <dgm:cxn modelId="{DF51F610-82AC-4DF2-881A-22BE63294D51}" type="presOf" srcId="{FDCA4CE3-4AB4-49C2-BA17-F15A554D6E29}" destId="{96E73FC1-E1B9-4EDD-9C84-94D34120B84A}" srcOrd="0" destOrd="0" presId="urn:microsoft.com/office/officeart/2005/8/layout/radial5"/>
    <dgm:cxn modelId="{AFBFF29D-AA3C-4764-8990-779B766D4BC1}" type="presOf" srcId="{859C16DA-3494-4FA9-9972-28E4D88196F3}" destId="{26A22F37-FF58-488D-ADE7-F66EAEEB740D}" srcOrd="0" destOrd="0" presId="urn:microsoft.com/office/officeart/2005/8/layout/radial5"/>
    <dgm:cxn modelId="{613ABE03-9863-4377-97B5-B9BA895808D4}" srcId="{3111CDE4-E4D1-45CB-B5E2-176DAB32EEA1}" destId="{5339008D-318D-4358-ABCF-D64BC1A3B18C}" srcOrd="2" destOrd="0" parTransId="{F9EC35CE-2D8A-4FCE-97CF-A1000E60F2CA}" sibTransId="{2B4130A8-9B3F-4D41-86F8-08300018769C}"/>
    <dgm:cxn modelId="{815D7414-5E6A-4142-8ADD-3B3F7530866D}" srcId="{CD24BB2D-0121-41A4-9CCE-6A9DE4D3CAD1}" destId="{D9392961-2F07-4E13-A697-43EBF10DB210}" srcOrd="0" destOrd="0" parTransId="{C6156A3B-4E14-4937-A3ED-9FE2D52A44D9}" sibTransId="{181409C3-D352-4219-9B40-05CF2A62CDBD}"/>
    <dgm:cxn modelId="{1920E01F-AC84-432C-91B8-3DA8CB12620B}" type="presOf" srcId="{B004352F-82EB-4A07-9508-760DECEF32F6}" destId="{E82AE96A-FD51-4B92-8EDB-BB01ACA14A56}" srcOrd="0" destOrd="3" presId="urn:microsoft.com/office/officeart/2005/8/layout/radial5"/>
    <dgm:cxn modelId="{53306BA0-C663-4815-B023-E2C82490482F}" type="presOf" srcId="{BF70C068-602C-4AFC-9EE0-4156A4554305}" destId="{1A8F333D-B31F-424E-AB27-B9D534D916AF}" srcOrd="0" destOrd="0" presId="urn:microsoft.com/office/officeart/2005/8/layout/radial5"/>
    <dgm:cxn modelId="{B9CEC5C7-0125-4C7F-A68C-677A7C030E8E}" type="presOf" srcId="{D9392961-2F07-4E13-A697-43EBF10DB210}" destId="{E328EA63-6810-4954-B4B9-2F683B7FEE2E}" srcOrd="0" destOrd="1" presId="urn:microsoft.com/office/officeart/2005/8/layout/radial5"/>
    <dgm:cxn modelId="{D333C0DF-4DCC-4A53-9570-E1E2767152CA}" type="presOf" srcId="{5339008D-318D-4358-ABCF-D64BC1A3B18C}" destId="{77B33337-3151-4CB9-98EB-AA068591DA94}" srcOrd="0" destOrd="0" presId="urn:microsoft.com/office/officeart/2005/8/layout/radial5"/>
    <dgm:cxn modelId="{99523B36-A1EB-4241-91DF-A990960ABCF2}" type="presOf" srcId="{23DEE473-D918-4CC0-AEC0-C87C7EFB1BE6}" destId="{77B33337-3151-4CB9-98EB-AA068591DA94}" srcOrd="0" destOrd="1" presId="urn:microsoft.com/office/officeart/2005/8/layout/radial5"/>
    <dgm:cxn modelId="{0629FA43-A42B-4A19-A6FD-76A94BE9E9C8}" srcId="{5A8B377E-C5A5-4CB2-B1C7-137C832DB395}" destId="{6B691F99-2683-4785-821E-960C86E762AA}" srcOrd="0" destOrd="0" parTransId="{2E1215E0-9ED0-4FCD-9829-5C02BBF9EB34}" sibTransId="{A49C213E-70AC-433B-BFA5-D0F350A59983}"/>
    <dgm:cxn modelId="{09CBFBC5-1E8A-4F14-9D6B-0430E02FF47C}" type="presParOf" srcId="{843FD50E-17E6-4319-993D-C67FDD217AC5}" destId="{7183F717-66C4-4354-BDCE-1312BD5E2219}" srcOrd="0" destOrd="0" presId="urn:microsoft.com/office/officeart/2005/8/layout/radial5"/>
    <dgm:cxn modelId="{6F82AAD9-2442-43F2-9C01-E6EC66C68FE6}" type="presParOf" srcId="{843FD50E-17E6-4319-993D-C67FDD217AC5}" destId="{1A8F333D-B31F-424E-AB27-B9D534D916AF}" srcOrd="1" destOrd="0" presId="urn:microsoft.com/office/officeart/2005/8/layout/radial5"/>
    <dgm:cxn modelId="{8310C06F-04E0-4666-B535-DD812E430631}" type="presParOf" srcId="{1A8F333D-B31F-424E-AB27-B9D534D916AF}" destId="{B79E32ED-0091-4BBB-8AC7-95ED4872F3B6}" srcOrd="0" destOrd="0" presId="urn:microsoft.com/office/officeart/2005/8/layout/radial5"/>
    <dgm:cxn modelId="{EF63DD5C-F6B0-46EB-BF58-6A982377592B}" type="presParOf" srcId="{843FD50E-17E6-4319-993D-C67FDD217AC5}" destId="{26A22F37-FF58-488D-ADE7-F66EAEEB740D}" srcOrd="2" destOrd="0" presId="urn:microsoft.com/office/officeart/2005/8/layout/radial5"/>
    <dgm:cxn modelId="{B4D2E3FC-191A-4B07-BFFF-A6CB6CBC1FE5}" type="presParOf" srcId="{843FD50E-17E6-4319-993D-C67FDD217AC5}" destId="{D8B2A7DE-295D-40B3-875C-488409D22F3B}" srcOrd="3" destOrd="0" presId="urn:microsoft.com/office/officeart/2005/8/layout/radial5"/>
    <dgm:cxn modelId="{428CE074-0874-41BE-A028-0A19AB78A13D}" type="presParOf" srcId="{D8B2A7DE-295D-40B3-875C-488409D22F3B}" destId="{F6BD893C-83D2-4B0D-AEB6-56D78FA78965}" srcOrd="0" destOrd="0" presId="urn:microsoft.com/office/officeart/2005/8/layout/radial5"/>
    <dgm:cxn modelId="{28A5617D-B740-407C-B9AE-8215D76357F2}" type="presParOf" srcId="{843FD50E-17E6-4319-993D-C67FDD217AC5}" destId="{E328EA63-6810-4954-B4B9-2F683B7FEE2E}" srcOrd="4" destOrd="0" presId="urn:microsoft.com/office/officeart/2005/8/layout/radial5"/>
    <dgm:cxn modelId="{F6CDDA6B-8116-4AC7-8828-31AE5125D1EF}" type="presParOf" srcId="{843FD50E-17E6-4319-993D-C67FDD217AC5}" destId="{DE499557-D92A-4F8F-B9D6-8958A3594B38}" srcOrd="5" destOrd="0" presId="urn:microsoft.com/office/officeart/2005/8/layout/radial5"/>
    <dgm:cxn modelId="{E33CBB4B-936C-4561-A319-B87F10073F29}" type="presParOf" srcId="{DE499557-D92A-4F8F-B9D6-8958A3594B38}" destId="{B51466B9-065E-46A2-9380-7A9C3EE8E1A1}" srcOrd="0" destOrd="0" presId="urn:microsoft.com/office/officeart/2005/8/layout/radial5"/>
    <dgm:cxn modelId="{497B5177-17CF-48F3-BFAF-372AF2E2BFCD}" type="presParOf" srcId="{843FD50E-17E6-4319-993D-C67FDD217AC5}" destId="{77B33337-3151-4CB9-98EB-AA068591DA94}" srcOrd="6" destOrd="0" presId="urn:microsoft.com/office/officeart/2005/8/layout/radial5"/>
    <dgm:cxn modelId="{CA782CC7-75AB-4C30-95CC-DA8FB588C5EF}" type="presParOf" srcId="{843FD50E-17E6-4319-993D-C67FDD217AC5}" destId="{96E73FC1-E1B9-4EDD-9C84-94D34120B84A}" srcOrd="7" destOrd="0" presId="urn:microsoft.com/office/officeart/2005/8/layout/radial5"/>
    <dgm:cxn modelId="{D69ECBA9-361C-4F6A-A49A-1C675DD04B66}" type="presParOf" srcId="{96E73FC1-E1B9-4EDD-9C84-94D34120B84A}" destId="{DADA6996-110A-4E28-8539-9E970886A8A6}" srcOrd="0" destOrd="0" presId="urn:microsoft.com/office/officeart/2005/8/layout/radial5"/>
    <dgm:cxn modelId="{44D7CFD7-D3E7-46F0-A854-0C66F56F617D}" type="presParOf" srcId="{843FD50E-17E6-4319-993D-C67FDD217AC5}" destId="{E82AE96A-FD51-4B92-8EDB-BB01ACA14A56}" srcOrd="8" destOrd="0" presId="urn:microsoft.com/office/officeart/2005/8/layout/radial5"/>
    <dgm:cxn modelId="{BDF1A804-50BD-431B-A4F5-CE3C32BF82E6}" type="presParOf" srcId="{843FD50E-17E6-4319-993D-C67FDD217AC5}" destId="{FEE83D25-6A6D-4702-BE67-0051D54F351F}" srcOrd="9" destOrd="0" presId="urn:microsoft.com/office/officeart/2005/8/layout/radial5"/>
    <dgm:cxn modelId="{A37EE2DE-1A8A-4AC5-AE8A-D685553D96D2}" type="presParOf" srcId="{FEE83D25-6A6D-4702-BE67-0051D54F351F}" destId="{C1477B9A-F5D8-41E0-89F6-8FA26BBA95A7}" srcOrd="0" destOrd="0" presId="urn:microsoft.com/office/officeart/2005/8/layout/radial5"/>
    <dgm:cxn modelId="{C6893D07-521E-4B23-AE03-94BE218B44F8}" type="presParOf" srcId="{843FD50E-17E6-4319-993D-C67FDD217AC5}" destId="{9DF6CF0C-491F-4137-8490-44D10BE5D3DB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A71EBE-D849-4ACE-9D40-EC14298134D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EB3105F-9F17-4FF9-98EF-492D9D61D102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Dec 2020</a:t>
          </a:r>
        </a:p>
      </dgm:t>
    </dgm:pt>
    <dgm:pt modelId="{85FA5702-83E8-4142-BC26-A2E2FE61EC9F}" type="parTrans" cxnId="{E4297E9B-56AC-4A5F-AE17-3FA4C64CDD50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EFF32B7B-5767-4EAC-BDCE-10F7AF5657DD}" type="sibTrans" cxnId="{E4297E9B-56AC-4A5F-AE17-3FA4C64CDD50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0D162DDA-0D09-447B-96EB-53CC53F30D50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Early 2021</a:t>
          </a:r>
        </a:p>
      </dgm:t>
    </dgm:pt>
    <dgm:pt modelId="{7E038F69-F577-4608-A0FA-FBA4EBA1E953}" type="parTrans" cxnId="{2217DDB8-5CAB-4E92-8985-C36B1E90C238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64EB0A5-1E06-4188-86A0-8206EE36D37E}" type="sibTrans" cxnId="{2217DDB8-5CAB-4E92-8985-C36B1E90C238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494FBAF1-39B2-4543-A3DC-7C198DEA14DE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 Azure-supported scenarios in Model Builder</a:t>
          </a:r>
        </a:p>
      </dgm:t>
    </dgm:pt>
    <dgm:pt modelId="{8D109834-B307-46E8-93A5-9B7A0E9B92B6}" type="parTrans" cxnId="{60032E58-5B96-4E25-AED4-75899C36B729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58A01591-F9A1-4C1E-A1AD-B9D78792E0D5}" type="sibTrans" cxnId="{60032E58-5B96-4E25-AED4-75899C36B729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C1EEAAB-4D8B-497F-9669-CB917AF7B5EB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Local forecasting, anomaly detection, object detection in Model Builder</a:t>
          </a:r>
        </a:p>
      </dgm:t>
    </dgm:pt>
    <dgm:pt modelId="{C9379B55-8F3B-43CA-ACA7-80A845FE0CF8}" type="parTrans" cxnId="{43610A06-BE8C-481F-8B27-F7EDBBF46557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014EF99-4B8F-49F1-B300-A53935CED421}" type="sibTrans" cxnId="{43610A06-BE8C-481F-8B27-F7EDBBF46557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125B5D4-8DC7-49D4-8C97-5AA1A3089B83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Re-open state in Model Builder</a:t>
          </a:r>
        </a:p>
      </dgm:t>
    </dgm:pt>
    <dgm:pt modelId="{68B2A96B-C4A5-4503-B8C8-8D40E839635C}" type="parTrans" cxnId="{6482E431-0772-4E7D-BF61-03099D4D2CFE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18748AE-77DA-42D5-8CFA-4E8F7876B5B5}" type="sibTrans" cxnId="{6482E431-0772-4E7D-BF61-03099D4D2CFE}">
      <dgm:prSet/>
      <dgm:spPr/>
      <dgm:t>
        <a:bodyPr/>
        <a:lstStyle/>
        <a:p>
          <a:endParaRPr lang="en-US" sz="20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B88EDF17-4FFD-4FA3-BE6C-B3E2ABDEC45D}">
      <dgm:prSet phldrT="[Text]" custT="1"/>
      <dgm:spPr/>
      <dgm:t>
        <a:bodyPr/>
        <a:lstStyle/>
        <a:p>
          <a:r>
            <a: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Open-source tooling</a:t>
          </a:r>
        </a:p>
      </dgm:t>
    </dgm:pt>
    <dgm:pt modelId="{A696267D-6760-4283-9F97-FC73260A01F8}" type="parTrans" cxnId="{EAE29B2A-AD93-4AE4-AE2A-0BCBE1B62E44}">
      <dgm:prSet/>
      <dgm:spPr/>
      <dgm:t>
        <a:bodyPr/>
        <a:lstStyle/>
        <a:p>
          <a:endParaRPr lang="en-US"/>
        </a:p>
      </dgm:t>
    </dgm:pt>
    <dgm:pt modelId="{E425A2B9-6C2D-47B0-9621-E150C9C14784}" type="sibTrans" cxnId="{EAE29B2A-AD93-4AE4-AE2A-0BCBE1B62E44}">
      <dgm:prSet/>
      <dgm:spPr/>
      <dgm:t>
        <a:bodyPr/>
        <a:lstStyle/>
        <a:p>
          <a:endParaRPr lang="en-US"/>
        </a:p>
      </dgm:t>
    </dgm:pt>
    <dgm:pt modelId="{B37B23C7-A1A1-44F9-8000-5E19D52A10FA}" type="pres">
      <dgm:prSet presAssocID="{53A71EBE-D849-4ACE-9D40-EC14298134D4}" presName="Name0" presStyleCnt="0">
        <dgm:presLayoutVars>
          <dgm:dir/>
          <dgm:animLvl val="lvl"/>
          <dgm:resizeHandles val="exact"/>
        </dgm:presLayoutVars>
      </dgm:prSet>
      <dgm:spPr/>
    </dgm:pt>
    <dgm:pt modelId="{3F9A866E-4D5A-4C47-9C2F-F7966EC09BD0}" type="pres">
      <dgm:prSet presAssocID="{7EB3105F-9F17-4FF9-98EF-492D9D61D102}" presName="composite" presStyleCnt="0"/>
      <dgm:spPr/>
    </dgm:pt>
    <dgm:pt modelId="{6A048166-DF08-4ED7-AEEB-F5931C1387E4}" type="pres">
      <dgm:prSet presAssocID="{7EB3105F-9F17-4FF9-98EF-492D9D61D102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14CF982-0A2C-4AF5-A0F7-632392B8B5DE}" type="pres">
      <dgm:prSet presAssocID="{7EB3105F-9F17-4FF9-98EF-492D9D61D102}" presName="desTx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9CF290E-31ED-45D6-902C-F887B5A3396F}" type="pres">
      <dgm:prSet presAssocID="{EFF32B7B-5767-4EAC-BDCE-10F7AF5657DD}" presName="space" presStyleCnt="0"/>
      <dgm:spPr/>
    </dgm:pt>
    <dgm:pt modelId="{A2900EDA-5D56-4206-92CD-2734EA97EE84}" type="pres">
      <dgm:prSet presAssocID="{0D162DDA-0D09-447B-96EB-53CC53F30D50}" presName="composite" presStyleCnt="0"/>
      <dgm:spPr/>
    </dgm:pt>
    <dgm:pt modelId="{B061701E-8917-413F-A360-6A6CBD58DCD6}" type="pres">
      <dgm:prSet presAssocID="{0D162DDA-0D09-447B-96EB-53CC53F30D50}" presName="parTx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381F3A6-DB72-4FD3-BF44-61C45B7EAC52}" type="pres">
      <dgm:prSet presAssocID="{0D162DDA-0D09-447B-96EB-53CC53F30D50}" presName="desTx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482E431-0772-4E7D-BF61-03099D4D2CFE}" srcId="{7EB3105F-9F17-4FF9-98EF-492D9D61D102}" destId="{9125B5D4-8DC7-49D4-8C97-5AA1A3089B83}" srcOrd="1" destOrd="0" parTransId="{68B2A96B-C4A5-4503-B8C8-8D40E839635C}" sibTransId="{B18748AE-77DA-42D5-8CFA-4E8F7876B5B5}"/>
    <dgm:cxn modelId="{43610A06-BE8C-481F-8B27-F7EDBBF46557}" srcId="{0D162DDA-0D09-447B-96EB-53CC53F30D50}" destId="{DC1EEAAB-4D8B-497F-9669-CB917AF7B5EB}" srcOrd="0" destOrd="0" parTransId="{C9379B55-8F3B-43CA-ACA7-80A845FE0CF8}" sibTransId="{1014EF99-4B8F-49F1-B300-A53935CED421}"/>
    <dgm:cxn modelId="{EAE29B2A-AD93-4AE4-AE2A-0BCBE1B62E44}" srcId="{7EB3105F-9F17-4FF9-98EF-492D9D61D102}" destId="{B88EDF17-4FFD-4FA3-BE6C-B3E2ABDEC45D}" srcOrd="2" destOrd="0" parTransId="{A696267D-6760-4283-9F97-FC73260A01F8}" sibTransId="{E425A2B9-6C2D-47B0-9621-E150C9C14784}"/>
    <dgm:cxn modelId="{BD3CF3BD-0BEB-45F6-BE3B-18D2D8016A27}" type="presOf" srcId="{7EB3105F-9F17-4FF9-98EF-492D9D61D102}" destId="{6A048166-DF08-4ED7-AEEB-F5931C1387E4}" srcOrd="0" destOrd="0" presId="urn:microsoft.com/office/officeart/2005/8/layout/chevron1"/>
    <dgm:cxn modelId="{0C55D83F-7C8E-4D84-831D-9357A3B90AFF}" type="presOf" srcId="{DC1EEAAB-4D8B-497F-9669-CB917AF7B5EB}" destId="{2381F3A6-DB72-4FD3-BF44-61C45B7EAC52}" srcOrd="0" destOrd="0" presId="urn:microsoft.com/office/officeart/2005/8/layout/chevron1"/>
    <dgm:cxn modelId="{9D47EF2F-5C56-4F63-8631-D67ED7FB343A}" type="presOf" srcId="{B88EDF17-4FFD-4FA3-BE6C-B3E2ABDEC45D}" destId="{C14CF982-0A2C-4AF5-A0F7-632392B8B5DE}" srcOrd="0" destOrd="2" presId="urn:microsoft.com/office/officeart/2005/8/layout/chevron1"/>
    <dgm:cxn modelId="{D707CA14-C173-49AF-A55C-2FB5D99BF441}" type="presOf" srcId="{53A71EBE-D849-4ACE-9D40-EC14298134D4}" destId="{B37B23C7-A1A1-44F9-8000-5E19D52A10FA}" srcOrd="0" destOrd="0" presId="urn:microsoft.com/office/officeart/2005/8/layout/chevron1"/>
    <dgm:cxn modelId="{ECB2C223-CA23-4A33-B874-91B83A243150}" type="presOf" srcId="{9125B5D4-8DC7-49D4-8C97-5AA1A3089B83}" destId="{C14CF982-0A2C-4AF5-A0F7-632392B8B5DE}" srcOrd="0" destOrd="1" presId="urn:microsoft.com/office/officeart/2005/8/layout/chevron1"/>
    <dgm:cxn modelId="{26564E79-672D-4A6C-B195-D7D12C4C4F38}" type="presOf" srcId="{494FBAF1-39B2-4543-A3DC-7C198DEA14DE}" destId="{C14CF982-0A2C-4AF5-A0F7-632392B8B5DE}" srcOrd="0" destOrd="0" presId="urn:microsoft.com/office/officeart/2005/8/layout/chevron1"/>
    <dgm:cxn modelId="{60032E58-5B96-4E25-AED4-75899C36B729}" srcId="{7EB3105F-9F17-4FF9-98EF-492D9D61D102}" destId="{494FBAF1-39B2-4543-A3DC-7C198DEA14DE}" srcOrd="0" destOrd="0" parTransId="{8D109834-B307-46E8-93A5-9B7A0E9B92B6}" sibTransId="{58A01591-F9A1-4C1E-A1AD-B9D78792E0D5}"/>
    <dgm:cxn modelId="{2217DDB8-5CAB-4E92-8985-C36B1E90C238}" srcId="{53A71EBE-D849-4ACE-9D40-EC14298134D4}" destId="{0D162DDA-0D09-447B-96EB-53CC53F30D50}" srcOrd="1" destOrd="0" parTransId="{7E038F69-F577-4608-A0FA-FBA4EBA1E953}" sibTransId="{564EB0A5-1E06-4188-86A0-8206EE36D37E}"/>
    <dgm:cxn modelId="{9444C163-80D1-471A-AB4F-587B9459B866}" type="presOf" srcId="{0D162DDA-0D09-447B-96EB-53CC53F30D50}" destId="{B061701E-8917-413F-A360-6A6CBD58DCD6}" srcOrd="0" destOrd="0" presId="urn:microsoft.com/office/officeart/2005/8/layout/chevron1"/>
    <dgm:cxn modelId="{E4297E9B-56AC-4A5F-AE17-3FA4C64CDD50}" srcId="{53A71EBE-D849-4ACE-9D40-EC14298134D4}" destId="{7EB3105F-9F17-4FF9-98EF-492D9D61D102}" srcOrd="0" destOrd="0" parTransId="{85FA5702-83E8-4142-BC26-A2E2FE61EC9F}" sibTransId="{EFF32B7B-5767-4EAC-BDCE-10F7AF5657DD}"/>
    <dgm:cxn modelId="{F4213E5C-E98B-4DEE-B3E4-F448DC54DF33}" type="presParOf" srcId="{B37B23C7-A1A1-44F9-8000-5E19D52A10FA}" destId="{3F9A866E-4D5A-4C47-9C2F-F7966EC09BD0}" srcOrd="0" destOrd="0" presId="urn:microsoft.com/office/officeart/2005/8/layout/chevron1"/>
    <dgm:cxn modelId="{AAFA4E4E-DD39-4166-895A-B56FFAB1AF80}" type="presParOf" srcId="{3F9A866E-4D5A-4C47-9C2F-F7966EC09BD0}" destId="{6A048166-DF08-4ED7-AEEB-F5931C1387E4}" srcOrd="0" destOrd="0" presId="urn:microsoft.com/office/officeart/2005/8/layout/chevron1"/>
    <dgm:cxn modelId="{52A25922-0794-4FE2-8A4C-C4B6F54977F5}" type="presParOf" srcId="{3F9A866E-4D5A-4C47-9C2F-F7966EC09BD0}" destId="{C14CF982-0A2C-4AF5-A0F7-632392B8B5DE}" srcOrd="1" destOrd="0" presId="urn:microsoft.com/office/officeart/2005/8/layout/chevron1"/>
    <dgm:cxn modelId="{854B6614-53E7-4C2F-8F88-E6B8C72FF94D}" type="presParOf" srcId="{B37B23C7-A1A1-44F9-8000-5E19D52A10FA}" destId="{69CF290E-31ED-45D6-902C-F887B5A3396F}" srcOrd="1" destOrd="0" presId="urn:microsoft.com/office/officeart/2005/8/layout/chevron1"/>
    <dgm:cxn modelId="{48E737C1-7417-40C7-BBCC-704777DED0C9}" type="presParOf" srcId="{B37B23C7-A1A1-44F9-8000-5E19D52A10FA}" destId="{A2900EDA-5D56-4206-92CD-2734EA97EE84}" srcOrd="2" destOrd="0" presId="urn:microsoft.com/office/officeart/2005/8/layout/chevron1"/>
    <dgm:cxn modelId="{448251E1-5138-421F-8B2E-51F04DBF2E9A}" type="presParOf" srcId="{A2900EDA-5D56-4206-92CD-2734EA97EE84}" destId="{B061701E-8917-413F-A360-6A6CBD58DCD6}" srcOrd="0" destOrd="0" presId="urn:microsoft.com/office/officeart/2005/8/layout/chevron1"/>
    <dgm:cxn modelId="{8D03C8A2-3AA1-4B94-A6FC-DC2185212C1A}" type="presParOf" srcId="{A2900EDA-5D56-4206-92CD-2734EA97EE84}" destId="{2381F3A6-DB72-4FD3-BF44-61C45B7EAC5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3F717-66C4-4354-BDCE-1312BD5E2219}">
      <dsp:nvSpPr>
        <dsp:cNvPr id="0" name=""/>
        <dsp:cNvSpPr/>
      </dsp:nvSpPr>
      <dsp:spPr>
        <a:xfrm>
          <a:off x="3838455" y="2397435"/>
          <a:ext cx="1217096" cy="12170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/>
            <a:t>What problem are you looking to solve?</a:t>
          </a:r>
        </a:p>
      </dsp:txBody>
      <dsp:txXfrm>
        <a:off x="4016695" y="2575675"/>
        <a:ext cx="860616" cy="860616"/>
      </dsp:txXfrm>
    </dsp:sp>
    <dsp:sp modelId="{1A8F333D-B31F-424E-AB27-B9D534D916AF}">
      <dsp:nvSpPr>
        <dsp:cNvPr id="0" name=""/>
        <dsp:cNvSpPr/>
      </dsp:nvSpPr>
      <dsp:spPr>
        <a:xfrm rot="16200000">
          <a:off x="4312747" y="1883217"/>
          <a:ext cx="268512" cy="537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353024" y="2030895"/>
        <a:ext cx="187958" cy="322205"/>
      </dsp:txXfrm>
    </dsp:sp>
    <dsp:sp modelId="{26A22F37-FF58-488D-ADE7-F66EAEEB740D}">
      <dsp:nvSpPr>
        <dsp:cNvPr id="0" name=""/>
        <dsp:cNvSpPr/>
      </dsp:nvSpPr>
      <dsp:spPr>
        <a:xfrm>
          <a:off x="3348767" y="-305664"/>
          <a:ext cx="2196472" cy="21964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Find outliers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/>
            <a:t> </a:t>
          </a:r>
          <a:r>
            <a:rPr lang="en-US" sz="1400" kern="1200"/>
            <a:t>Anomaly detection</a:t>
          </a:r>
          <a:endParaRPr lang="en-US" sz="1100" kern="1200"/>
        </a:p>
      </dsp:txBody>
      <dsp:txXfrm>
        <a:off x="3670433" y="16002"/>
        <a:ext cx="1553140" cy="1553140"/>
      </dsp:txXfrm>
    </dsp:sp>
    <dsp:sp modelId="{D8B2A7DE-295D-40B3-875C-488409D22F3B}">
      <dsp:nvSpPr>
        <dsp:cNvPr id="0" name=""/>
        <dsp:cNvSpPr/>
      </dsp:nvSpPr>
      <dsp:spPr>
        <a:xfrm rot="20737426">
          <a:off x="5279429" y="2443552"/>
          <a:ext cx="628644" cy="537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08680"/>
            <a:satOff val="3767"/>
            <a:lumOff val="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281951" y="2570953"/>
        <a:ext cx="467542" cy="322205"/>
      </dsp:txXfrm>
    </dsp:sp>
    <dsp:sp modelId="{E328EA63-6810-4954-B4B9-2F683B7FEE2E}">
      <dsp:nvSpPr>
        <dsp:cNvPr id="0" name=""/>
        <dsp:cNvSpPr/>
      </dsp:nvSpPr>
      <dsp:spPr>
        <a:xfrm>
          <a:off x="6151086" y="1189473"/>
          <a:ext cx="2196472" cy="2196472"/>
        </a:xfrm>
        <a:prstGeom prst="ellipse">
          <a:avLst/>
        </a:prstGeom>
        <a:solidFill>
          <a:schemeClr val="accent5">
            <a:hueOff val="408680"/>
            <a:satOff val="3767"/>
            <a:lumOff val="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Predict a number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/>
            <a:t> </a:t>
          </a:r>
          <a:r>
            <a:rPr lang="en-US" sz="1400" kern="1200"/>
            <a:t>Regression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/>
            <a:t> Forecasting</a:t>
          </a:r>
        </a:p>
      </dsp:txBody>
      <dsp:txXfrm>
        <a:off x="6472752" y="1511139"/>
        <a:ext cx="1553140" cy="1553140"/>
      </dsp:txXfrm>
    </dsp:sp>
    <dsp:sp modelId="{DE499557-D92A-4F8F-B9D6-8958A3594B38}">
      <dsp:nvSpPr>
        <dsp:cNvPr id="0" name=""/>
        <dsp:cNvSpPr/>
      </dsp:nvSpPr>
      <dsp:spPr>
        <a:xfrm rot="2585736">
          <a:off x="4970618" y="3447777"/>
          <a:ext cx="471084" cy="537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17361"/>
            <a:satOff val="7533"/>
            <a:lumOff val="49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989682" y="3506900"/>
        <a:ext cx="329759" cy="322205"/>
      </dsp:txXfrm>
    </dsp:sp>
    <dsp:sp modelId="{77B33337-3151-4CB9-98EB-AA068591DA94}">
      <dsp:nvSpPr>
        <dsp:cNvPr id="0" name=""/>
        <dsp:cNvSpPr/>
      </dsp:nvSpPr>
      <dsp:spPr>
        <a:xfrm>
          <a:off x="5244130" y="3681123"/>
          <a:ext cx="2196472" cy="2196472"/>
        </a:xfrm>
        <a:prstGeom prst="ellipse">
          <a:avLst/>
        </a:prstGeom>
        <a:solidFill>
          <a:schemeClr val="accent5">
            <a:hueOff val="817361"/>
            <a:satOff val="7533"/>
            <a:lumOff val="4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Find relationships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/>
            <a:t> </a:t>
          </a:r>
          <a:r>
            <a:rPr lang="en-US" sz="1400" kern="1200"/>
            <a:t>Clustering</a:t>
          </a:r>
          <a:endParaRPr lang="en-US" sz="1100" kern="1200"/>
        </a:p>
      </dsp:txBody>
      <dsp:txXfrm>
        <a:off x="5565796" y="4002789"/>
        <a:ext cx="1553140" cy="1553140"/>
      </dsp:txXfrm>
    </dsp:sp>
    <dsp:sp modelId="{96E73FC1-E1B9-4EDD-9C84-94D34120B84A}">
      <dsp:nvSpPr>
        <dsp:cNvPr id="0" name=""/>
        <dsp:cNvSpPr/>
      </dsp:nvSpPr>
      <dsp:spPr>
        <a:xfrm rot="7904931">
          <a:off x="3634125" y="3442393"/>
          <a:ext cx="367488" cy="537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226041"/>
            <a:satOff val="11300"/>
            <a:lumOff val="7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725953" y="3508668"/>
        <a:ext cx="257242" cy="322205"/>
      </dsp:txXfrm>
    </dsp:sp>
    <dsp:sp modelId="{E82AE96A-FD51-4B92-8EDB-BB01ACA14A56}">
      <dsp:nvSpPr>
        <dsp:cNvPr id="0" name=""/>
        <dsp:cNvSpPr/>
      </dsp:nvSpPr>
      <dsp:spPr>
        <a:xfrm>
          <a:off x="1750581" y="3698435"/>
          <a:ext cx="2196472" cy="2196472"/>
        </a:xfrm>
        <a:prstGeom prst="ellipse">
          <a:avLst/>
        </a:prstGeom>
        <a:solidFill>
          <a:schemeClr val="accent5">
            <a:hueOff val="1226041"/>
            <a:satOff val="11300"/>
            <a:lumOff val="7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Categorize items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/>
            <a:t> </a:t>
          </a:r>
          <a:r>
            <a:rPr lang="en-US" sz="1400" kern="1200"/>
            <a:t>Binary classification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/>
            <a:t> Multiclass classification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/>
            <a:t>Image classification</a:t>
          </a:r>
        </a:p>
      </dsp:txBody>
      <dsp:txXfrm>
        <a:off x="2072247" y="4020101"/>
        <a:ext cx="1553140" cy="1553140"/>
      </dsp:txXfrm>
    </dsp:sp>
    <dsp:sp modelId="{FEE83D25-6A6D-4702-BE67-0051D54F351F}">
      <dsp:nvSpPr>
        <dsp:cNvPr id="0" name=""/>
        <dsp:cNvSpPr/>
      </dsp:nvSpPr>
      <dsp:spPr>
        <a:xfrm rot="11912011">
          <a:off x="3088469" y="2377826"/>
          <a:ext cx="571458" cy="537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245393" y="2510831"/>
        <a:ext cx="410356" cy="322205"/>
      </dsp:txXfrm>
    </dsp:sp>
    <dsp:sp modelId="{9DF6CF0C-491F-4137-8490-44D10BE5D3DB}">
      <dsp:nvSpPr>
        <dsp:cNvPr id="0" name=""/>
        <dsp:cNvSpPr/>
      </dsp:nvSpPr>
      <dsp:spPr>
        <a:xfrm>
          <a:off x="604693" y="1006607"/>
          <a:ext cx="2308628" cy="2196472"/>
        </a:xfrm>
        <a:prstGeom prst="ellipse">
          <a:avLst/>
        </a:prstGeom>
        <a:solidFill>
          <a:schemeClr val="accent5">
            <a:hueOff val="1634722"/>
            <a:satOff val="15067"/>
            <a:lumOff val="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/>
            <a:t>Make suggestions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/>
            <a:t>Recommendation</a:t>
          </a:r>
        </a:p>
      </dsp:txBody>
      <dsp:txXfrm>
        <a:off x="942784" y="1328273"/>
        <a:ext cx="1632446" cy="15531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8166-DF08-4ED7-AEEB-F5931C1387E4}">
      <dsp:nvSpPr>
        <dsp:cNvPr id="0" name=""/>
        <dsp:cNvSpPr/>
      </dsp:nvSpPr>
      <dsp:spPr>
        <a:xfrm>
          <a:off x="3040" y="663145"/>
          <a:ext cx="3943491" cy="1577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Dec 2020</a:t>
          </a:r>
        </a:p>
      </dsp:txBody>
      <dsp:txXfrm>
        <a:off x="791738" y="663145"/>
        <a:ext cx="2366095" cy="1577396"/>
      </dsp:txXfrm>
    </dsp:sp>
    <dsp:sp modelId="{C14CF982-0A2C-4AF5-A0F7-632392B8B5DE}">
      <dsp:nvSpPr>
        <dsp:cNvPr id="0" name=""/>
        <dsp:cNvSpPr/>
      </dsp:nvSpPr>
      <dsp:spPr>
        <a:xfrm>
          <a:off x="3040" y="2437716"/>
          <a:ext cx="3154793" cy="197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All Azure-supported scenarios in Model Builder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Re-open state in Model Builder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Open-source tooling</a:t>
          </a:r>
        </a:p>
      </dsp:txBody>
      <dsp:txXfrm>
        <a:off x="3040" y="2437716"/>
        <a:ext cx="3154793" cy="1974375"/>
      </dsp:txXfrm>
    </dsp:sp>
    <dsp:sp modelId="{B061701E-8917-413F-A360-6A6CBD58DCD6}">
      <dsp:nvSpPr>
        <dsp:cNvPr id="0" name=""/>
        <dsp:cNvSpPr/>
      </dsp:nvSpPr>
      <dsp:spPr>
        <a:xfrm>
          <a:off x="3730532" y="663145"/>
          <a:ext cx="3943491" cy="1577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Early 2021</a:t>
          </a:r>
        </a:p>
      </dsp:txBody>
      <dsp:txXfrm>
        <a:off x="4519230" y="663145"/>
        <a:ext cx="2366095" cy="1577396"/>
      </dsp:txXfrm>
    </dsp:sp>
    <dsp:sp modelId="{2381F3A6-DB72-4FD3-BF44-61C45B7EAC52}">
      <dsp:nvSpPr>
        <dsp:cNvPr id="0" name=""/>
        <dsp:cNvSpPr/>
      </dsp:nvSpPr>
      <dsp:spPr>
        <a:xfrm>
          <a:off x="3730532" y="2437716"/>
          <a:ext cx="3154793" cy="197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Local forecasting, anomaly detection, object detection in Model Builder</a:t>
          </a:r>
        </a:p>
      </dsp:txBody>
      <dsp:txXfrm>
        <a:off x="3730532" y="2437716"/>
        <a:ext cx="3154793" cy="197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Product Manager</a:t>
            </a:r>
            <a:r>
              <a:rPr lang="en-IN" baseline="0" dirty="0" smtClean="0"/>
              <a:t> for the Reports &amp; Analytics squad.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5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1200" dirty="0">
                <a:solidFill>
                  <a:schemeClr val="bg1"/>
                </a:solidFill>
              </a:rPr>
              <a:t>Categorize e-mail as spam or not spam</a:t>
            </a:r>
          </a:p>
          <a:p>
            <a:r>
              <a:rPr lang="en-US" sz="1200" dirty="0">
                <a:solidFill>
                  <a:schemeClr val="bg1"/>
                </a:solidFill>
              </a:rPr>
              <a:t>Automatically add labels to GitHub issues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 of sentiment of a comment is positive or negative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Diagnose if a patient has a disease or not</a:t>
            </a:r>
          </a:p>
          <a:p>
            <a:r>
              <a:rPr lang="en-US" sz="1200" dirty="0">
                <a:solidFill>
                  <a:schemeClr val="bg1"/>
                </a:solidFill>
              </a:rPr>
              <a:t>Categorize hotel reviews into location, price, cleanliness, etc.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Regression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 the price of a house based on house features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 sales of a product based on advertising budgets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 number of goals a player will scare in upcoming match based on previous perf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Recommendation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Recommend products to shoppers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Recommends movies or songs to users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Forecasting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 future sales based on past sales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Predictive maintenance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Weather forecasting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Product demand forecasting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Anomaly detection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Identify fraudulent transactions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Alert when there are predicted network intrusions</a:t>
            </a:r>
          </a:p>
          <a:p>
            <a:r>
              <a:rPr lang="en-US" sz="1200" dirty="0">
                <a:solidFill>
                  <a:schemeClr val="bg1"/>
                </a:solidFill>
              </a:rPr>
              <a:t>Find abnormal cluster of patients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Clustering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Customer segmentation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Ranking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Search results ranking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7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Classification </a:t>
            </a:r>
            <a:r>
              <a:rPr lang="en-US" dirty="0"/>
              <a:t>– Sentiment analysis,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Categorizing e-mail as spam or not spam, Classify law documents</a:t>
            </a:r>
          </a:p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Regression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– Price prediction, Predict sales of product based on advertising budgets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dirty="0"/>
              <a:t>Forecasting </a:t>
            </a:r>
            <a:r>
              <a:rPr lang="en-US" dirty="0"/>
              <a:t>-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Predicting future sales based on past sales, Predictive maintenance, Weather forecasting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Anomaly detection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– Identifying potentially fraudulent transactions, detecting network intrusions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Ranking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– Search results ranking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Clustering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– Customer segmentation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Recommendation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– Product Recommendation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7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Polyglot programming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practice of writing code in multiple languages to capture additional functionality and efficiency not available in a single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9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3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1. </a:t>
            </a:r>
            <a:r>
              <a:rPr lang="en-IN" dirty="0" smtClean="0"/>
              <a:t>MS machine learning SDK that works offline.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00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5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1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AI = machines imitating human abilities and behaviors</a:t>
            </a:r>
          </a:p>
          <a:p>
            <a:r>
              <a:rPr lang="en-US" sz="1200" dirty="0"/>
              <a:t>Typically starts as rule or logic-based system</a:t>
            </a:r>
          </a:p>
          <a:p>
            <a:r>
              <a:rPr lang="en-US" sz="1200" dirty="0"/>
              <a:t>Traditional AI techniques can be difficult to 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</a:rPr>
              <a:t>ML</a:t>
            </a:r>
          </a:p>
          <a:p>
            <a:r>
              <a:rPr lang="en-US" sz="1200" dirty="0"/>
              <a:t>Computers find patterns in data and learn from experience to act on new data</a:t>
            </a:r>
          </a:p>
          <a:p>
            <a:r>
              <a:rPr lang="en-US" sz="1200" dirty="0"/>
              <a:t>Used to solve problems that are difficult or impossible to solve with rules-based programming </a:t>
            </a:r>
            <a:endParaRPr lang="en-US" sz="12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b="1" dirty="0"/>
              <a:t>Deep learning</a:t>
            </a:r>
          </a:p>
          <a:p>
            <a:r>
              <a:rPr lang="en-US" sz="1200" dirty="0"/>
              <a:t>Neural networks form many layers</a:t>
            </a:r>
          </a:p>
          <a:p>
            <a:r>
              <a:rPr lang="en-US" sz="1200" dirty="0"/>
              <a:t>Scenarios include image classification, object detection, speech recognition, NLP</a:t>
            </a:r>
            <a:endParaRPr lang="en-US" dirty="0"/>
          </a:p>
          <a:p>
            <a:endParaRPr lang="en-US" dirty="0"/>
          </a:p>
          <a:p>
            <a:r>
              <a:rPr lang="en-US" dirty="0"/>
              <a:t>AI: Rules + Data = Answers</a:t>
            </a:r>
          </a:p>
          <a:p>
            <a:endParaRPr lang="en-US" dirty="0"/>
          </a:p>
          <a:p>
            <a:r>
              <a:rPr lang="en-US" dirty="0"/>
              <a:t>Data + Answers =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scikit-learn </a:t>
            </a:r>
            <a:r>
              <a:rPr lang="en-US" dirty="0"/>
              <a:t>– Traditional / Classical Machine Learning</a:t>
            </a:r>
          </a:p>
          <a:p>
            <a:r>
              <a:rPr lang="en-US" b="1" dirty="0"/>
              <a:t>TensorFlow</a:t>
            </a:r>
            <a:r>
              <a:rPr lang="en-US" dirty="0"/>
              <a:t> – ML Deep Learning</a:t>
            </a:r>
          </a:p>
          <a:p>
            <a:r>
              <a:rPr lang="en-US" b="1" dirty="0" err="1"/>
              <a:t>PyTorch</a:t>
            </a:r>
            <a:r>
              <a:rPr lang="en-US" dirty="0"/>
              <a:t> – ML Deep Learning</a:t>
            </a:r>
          </a:p>
          <a:p>
            <a:r>
              <a:rPr lang="en-US" b="1" dirty="0" err="1"/>
              <a:t>Keras</a:t>
            </a:r>
            <a:r>
              <a:rPr lang="en-US" dirty="0"/>
              <a:t> – 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Open-source library that provides a Python interface for artificial neural networks. </a:t>
            </a:r>
            <a:r>
              <a:rPr lang="en-US" dirty="0"/>
              <a:t>Higher level API for building ML that can use a variety of back-ends to actually build the models and computations;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Roboto"/>
              </a:rPr>
              <a:t>Keras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 acts as an interface for the TensorFlow library.</a:t>
            </a:r>
          </a:p>
          <a:p>
            <a:r>
              <a:rPr lang="en-US" b="1" i="0" dirty="0">
                <a:solidFill>
                  <a:srgbClr val="4D5156"/>
                </a:solidFill>
                <a:effectLst/>
                <a:latin typeface="Roboto"/>
              </a:rPr>
              <a:t>ONNX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 - An open format built to represent machine learning models 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allowing you to interchange models between various ML frameworks and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Roboto"/>
              </a:rPr>
              <a:t>tools. AI developers</a:t>
            </a:r>
            <a:r>
              <a:rPr lang="en-US" b="0" i="0" baseline="0" dirty="0" smtClean="0">
                <a:solidFill>
                  <a:srgbClr val="222222"/>
                </a:solidFill>
                <a:effectLst/>
                <a:latin typeface="Roboto"/>
              </a:rPr>
              <a:t> use models with a variety of frameworks, tools, runtimes, and compilers.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1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History: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2002: </a:t>
            </a:r>
            <a:r>
              <a:rPr lang="en-US" sz="1200" dirty="0"/>
              <a:t>MSR begins TMSN (“text mining search and navigation”) to enable internal </a:t>
            </a:r>
            <a:r>
              <a:rPr lang="en-US" sz="1200" dirty="0" err="1"/>
              <a:t>devs</a:t>
            </a:r>
            <a:r>
              <a:rPr lang="en-US" sz="1200" dirty="0"/>
              <a:t> to easily add custom ML to Microsoft products and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2011: </a:t>
            </a:r>
            <a:r>
              <a:rPr lang="en-US" sz="1200" dirty="0"/>
              <a:t>Library renamed to The Learning Code (TLC); widely used within Microsoft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2018: </a:t>
            </a:r>
            <a:r>
              <a:rPr lang="en-US" sz="1200" dirty="0"/>
              <a:t>TLC is made open source, cross-platform, and released as ML.NET in first public preview at Build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2019: </a:t>
            </a:r>
            <a:r>
              <a:rPr lang="en-US" sz="1200" dirty="0"/>
              <a:t>ML.NET GA release at Build 2019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2020: Virtual ML.NET – first all ML.NET conference!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6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80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7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14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41DA6-75EE-4C7B-8ABF-475418F61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2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=""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=""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aka.ms/mlnet-workshop" TargetMode="External"/><Relationship Id="rId3" Type="http://schemas.openxmlformats.org/officeDocument/2006/relationships/hyperlink" Target="http://dot.net/ml" TargetMode="External"/><Relationship Id="rId7" Type="http://schemas.openxmlformats.org/officeDocument/2006/relationships/hyperlink" Target="http://aka.ms/mlne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ka.ms/mlnetyoutube" TargetMode="External"/><Relationship Id="rId5" Type="http://schemas.openxmlformats.org/officeDocument/2006/relationships/hyperlink" Target="http://aka.ms/mlnetdocs" TargetMode="External"/><Relationship Id="rId4" Type="http://schemas.openxmlformats.org/officeDocument/2006/relationships/hyperlink" Target="http://aka.ms/mlnetsample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://viatamaisimpla.blogspot.com/2014/08/jocuri-de-zacu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hyperlink" Target="https://chinese.stackexchange.com/questions/1491/how-do-i-say-a-loaf-of-brea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jpeg"/><Relationship Id="rId3" Type="http://schemas.openxmlformats.org/officeDocument/2006/relationships/image" Target="../media/image15.jpeg"/><Relationship Id="rId7" Type="http://schemas.openxmlformats.org/officeDocument/2006/relationships/hyperlink" Target="http://viatamaisimpla.blogspot.com/2014/08/jocuri-de-zacut.html" TargetMode="External"/><Relationship Id="rId12" Type="http://schemas.openxmlformats.org/officeDocument/2006/relationships/image" Target="../media/image21.jpe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jpeg"/><Relationship Id="rId5" Type="http://schemas.openxmlformats.org/officeDocument/2006/relationships/hyperlink" Target="https://chinese.stackexchange.com/questions/1491/how-do-i-say-a-loaf-of-bread" TargetMode="External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19" Type="http://schemas.openxmlformats.org/officeDocument/2006/relationships/image" Target="../media/image28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ML.NET in 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Real World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690A7185-6892-4C55-8B59-EFB5987473BF}"/>
              </a:ext>
            </a:extLst>
          </p:cNvPr>
          <p:cNvSpPr txBox="1">
            <a:spLocks/>
          </p:cNvSpPr>
          <p:nvPr/>
        </p:nvSpPr>
        <p:spPr>
          <a:xfrm>
            <a:off x="685800" y="2130612"/>
            <a:ext cx="10564906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Built for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113E44E-7078-49E0-88A8-E6C9A5029DA4}"/>
              </a:ext>
            </a:extLst>
          </p:cNvPr>
          <p:cNvSpPr/>
          <p:nvPr/>
        </p:nvSpPr>
        <p:spPr>
          <a:xfrm>
            <a:off x="3643077" y="2750714"/>
            <a:ext cx="16607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804E70E-40A7-4268-B348-90CDF1A8639E}"/>
              </a:ext>
            </a:extLst>
          </p:cNvPr>
          <p:cNvSpPr/>
          <p:nvPr/>
        </p:nvSpPr>
        <p:spPr>
          <a:xfrm>
            <a:off x="2234774" y="4420008"/>
            <a:ext cx="1823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use existing C# and F# skills to integrate ML into .NET apps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0AD3A6E-C76C-4A38-8754-A35CCF9DC41D}"/>
              </a:ext>
            </a:extLst>
          </p:cNvPr>
          <p:cNvSpPr/>
          <p:nvPr/>
        </p:nvSpPr>
        <p:spPr>
          <a:xfrm>
            <a:off x="7828750" y="4420007"/>
            <a:ext cx="1692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 science &amp; ML experience not required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8D48EDE-710D-4021-A29C-07555BF370C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3146613" y="3674044"/>
            <a:ext cx="1326852" cy="745964"/>
          </a:xfrm>
          <a:prstGeom prst="line">
            <a:avLst/>
          </a:prstGeom>
          <a:ln w="19050">
            <a:solidFill>
              <a:srgbClr val="F8B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D79D986C-5D59-46BC-ADF0-14DDCB52395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462477" y="3674044"/>
            <a:ext cx="1212468" cy="745963"/>
          </a:xfrm>
          <a:prstGeom prst="line">
            <a:avLst/>
          </a:prstGeom>
          <a:ln w="19050">
            <a:solidFill>
              <a:srgbClr val="F8B5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BAEB6C2-3872-414B-B0FB-4A7B628B7CF6}"/>
              </a:ext>
            </a:extLst>
          </p:cNvPr>
          <p:cNvSpPr/>
          <p:nvPr/>
        </p:nvSpPr>
        <p:spPr>
          <a:xfrm>
            <a:off x="5303853" y="2750713"/>
            <a:ext cx="38306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Developers</a:t>
            </a:r>
            <a:endParaRPr lang="en-US" dirty="0">
              <a:solidFill>
                <a:srgbClr val="F8B548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Picture 4" descr="Image result for ml.net&quot;">
            <a:extLst>
              <a:ext uri="{FF2B5EF4-FFF2-40B4-BE49-F238E27FC236}">
                <a16:creationId xmlns="" xmlns:a16="http://schemas.microsoft.com/office/drawing/2014/main" id="{C6AC275C-70B9-43B5-9B47-F4ED178F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41" y="452959"/>
            <a:ext cx="1577351" cy="157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8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FB335C4-6ED2-41B9-A52C-EE41336FD4F9}"/>
              </a:ext>
            </a:extLst>
          </p:cNvPr>
          <p:cNvSpPr/>
          <p:nvPr/>
        </p:nvSpPr>
        <p:spPr>
          <a:xfrm>
            <a:off x="3149534" y="4598068"/>
            <a:ext cx="5892932" cy="11962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B63A9"/>
                </a:solidFill>
              </a:rPr>
              <a:t>ML.NET API</a:t>
            </a:r>
          </a:p>
          <a:p>
            <a:pPr algn="ctr"/>
            <a:r>
              <a:rPr lang="en-US" sz="1400">
                <a:solidFill>
                  <a:srgbClr val="2B63A9"/>
                </a:solidFill>
              </a:rPr>
              <a:t>(Microsoft.ML)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6B58B795-FC66-4766-B10B-436DD6A18A63}"/>
              </a:ext>
            </a:extLst>
          </p:cNvPr>
          <p:cNvGrpSpPr/>
          <p:nvPr/>
        </p:nvGrpSpPr>
        <p:grpSpPr>
          <a:xfrm>
            <a:off x="9142184" y="4598068"/>
            <a:ext cx="590643" cy="1186833"/>
            <a:chOff x="10808908" y="4191267"/>
            <a:chExt cx="590643" cy="11868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BD5A56F1-BC0B-4BE4-892E-C10F4F056223}"/>
                </a:ext>
              </a:extLst>
            </p:cNvPr>
            <p:cNvSpPr/>
            <p:nvPr/>
          </p:nvSpPr>
          <p:spPr>
            <a:xfrm>
              <a:off x="10808908" y="4191267"/>
              <a:ext cx="590643" cy="11868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rgbClr val="2B63A9"/>
                </a:solidFill>
              </a:endParaRPr>
            </a:p>
          </p:txBody>
        </p:sp>
        <p:pic>
          <p:nvPicPr>
            <p:cNvPr id="17" name="Picture 2" descr="Image result for Visual Studio 2019 logo">
              <a:extLst>
                <a:ext uri="{FF2B5EF4-FFF2-40B4-BE49-F238E27FC236}">
                  <a16:creationId xmlns="" xmlns:a16="http://schemas.microsoft.com/office/drawing/2014/main" id="{D578CD14-8508-4018-B459-28F49AAD7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224219"/>
              <a:ext cx="339004" cy="312626"/>
            </a:xfrm>
            <a:prstGeom prst="rect">
              <a:avLst/>
            </a:prstGeom>
            <a:grpFill/>
          </p:spPr>
        </p:pic>
        <p:pic>
          <p:nvPicPr>
            <p:cNvPr id="19" name="Picture 2" descr="Image result for jupyter logo">
              <a:extLst>
                <a:ext uri="{FF2B5EF4-FFF2-40B4-BE49-F238E27FC236}">
                  <a16:creationId xmlns="" xmlns:a16="http://schemas.microsoft.com/office/drawing/2014/main" id="{5248F1B5-46E3-4271-9D6C-9A05D7663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991213"/>
              <a:ext cx="339004" cy="362173"/>
            </a:xfrm>
            <a:prstGeom prst="rect">
              <a:avLst/>
            </a:prstGeom>
            <a:grpFill/>
          </p:spPr>
        </p:pic>
        <p:pic>
          <p:nvPicPr>
            <p:cNvPr id="22" name="Picture 2" descr="Image result for visual studio code logo">
              <a:extLst>
                <a:ext uri="{FF2B5EF4-FFF2-40B4-BE49-F238E27FC236}">
                  <a16:creationId xmlns="" xmlns:a16="http://schemas.microsoft.com/office/drawing/2014/main" id="{89185A99-11FD-4B18-AA5F-7BCE942A8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603597"/>
              <a:ext cx="339004" cy="312626"/>
            </a:xfrm>
            <a:prstGeom prst="rect">
              <a:avLst/>
            </a:prstGeom>
            <a:grpFill/>
          </p:spPr>
        </p:pic>
      </p:grpSp>
      <p:pic>
        <p:nvPicPr>
          <p:cNvPr id="28" name="Picture 16" descr="The forthcoming .NET Core 3 will support desktop applications on Windows">
            <a:extLst>
              <a:ext uri="{FF2B5EF4-FFF2-40B4-BE49-F238E27FC236}">
                <a16:creationId xmlns="" xmlns:a16="http://schemas.microsoft.com/office/drawing/2014/main" id="{DBC024B3-D374-4688-9242-DB8701AC5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0" t="33164" r="22974" b="54938"/>
          <a:stretch/>
        </p:blipFill>
        <p:spPr bwMode="auto">
          <a:xfrm>
            <a:off x="3149533" y="4661186"/>
            <a:ext cx="1227439" cy="3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C341B9A-38EF-4954-9359-48354AEA4ABF}"/>
              </a:ext>
            </a:extLst>
          </p:cNvPr>
          <p:cNvSpPr/>
          <p:nvPr/>
        </p:nvSpPr>
        <p:spPr>
          <a:xfrm>
            <a:off x="3149533" y="3308534"/>
            <a:ext cx="5892932" cy="119627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2B63A9"/>
                </a:solidFill>
              </a:rPr>
              <a:t>AutoML.NET 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B63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B63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Microsoft.ML.AutoML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B63A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E1C6346D-59B6-4C5B-8AE9-297BF70B092D}"/>
              </a:ext>
            </a:extLst>
          </p:cNvPr>
          <p:cNvGrpSpPr/>
          <p:nvPr/>
        </p:nvGrpSpPr>
        <p:grpSpPr>
          <a:xfrm>
            <a:off x="3149533" y="1944416"/>
            <a:ext cx="2883245" cy="1196279"/>
            <a:chOff x="2715609" y="1537615"/>
            <a:chExt cx="2883245" cy="119627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EE65C9F8-7F0E-4D94-8636-EF4CD532036E}"/>
                </a:ext>
              </a:extLst>
            </p:cNvPr>
            <p:cNvSpPr/>
            <p:nvPr/>
          </p:nvSpPr>
          <p:spPr>
            <a:xfrm>
              <a:off x="2715609" y="1537615"/>
              <a:ext cx="2883245" cy="1196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2B63A9"/>
                  </a:solidFill>
                </a:rPr>
                <a:t>Model Builder</a:t>
              </a:r>
            </a:p>
          </p:txBody>
        </p:sp>
        <p:pic>
          <p:nvPicPr>
            <p:cNvPr id="34" name="Picture 2" descr="Image result for Visual Studio 2019 logo">
              <a:extLst>
                <a:ext uri="{FF2B5EF4-FFF2-40B4-BE49-F238E27FC236}">
                  <a16:creationId xmlns="" xmlns:a16="http://schemas.microsoft.com/office/drawing/2014/main" id="{129BD534-889A-4313-8E8F-F44073C15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577" y="1609055"/>
              <a:ext cx="238898" cy="220310"/>
            </a:xfrm>
            <a:prstGeom prst="rect">
              <a:avLst/>
            </a:prstGeom>
            <a:grpFill/>
          </p:spPr>
        </p:pic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1A790D80-7F65-47F4-8D3A-0A37922EF1F9}"/>
              </a:ext>
            </a:extLst>
          </p:cNvPr>
          <p:cNvGrpSpPr/>
          <p:nvPr/>
        </p:nvGrpSpPr>
        <p:grpSpPr>
          <a:xfrm>
            <a:off x="6159219" y="1944415"/>
            <a:ext cx="2883246" cy="1196279"/>
            <a:chOff x="3838830" y="1537614"/>
            <a:chExt cx="2883246" cy="119627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9908CF15-787E-4299-BAFD-82B35747318E}"/>
                </a:ext>
              </a:extLst>
            </p:cNvPr>
            <p:cNvSpPr/>
            <p:nvPr/>
          </p:nvSpPr>
          <p:spPr>
            <a:xfrm>
              <a:off x="3838830" y="1537614"/>
              <a:ext cx="2883246" cy="11962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2B63A9"/>
                  </a:solidFill>
                </a:rPr>
                <a:t>ML.NET CLI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E7A379D4-CAAE-408A-BEA5-E844761D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4869" y="1609055"/>
              <a:ext cx="323068" cy="238488"/>
            </a:xfrm>
            <a:prstGeom prst="rect">
              <a:avLst/>
            </a:prstGeom>
            <a:grpFill/>
          </p:spPr>
        </p:pic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535F1B1C-454C-40F9-8FBA-0916FDFE8E14}"/>
              </a:ext>
            </a:extLst>
          </p:cNvPr>
          <p:cNvGrpSpPr/>
          <p:nvPr/>
        </p:nvGrpSpPr>
        <p:grpSpPr>
          <a:xfrm>
            <a:off x="9142184" y="3313256"/>
            <a:ext cx="590643" cy="1186833"/>
            <a:chOff x="10808908" y="4191267"/>
            <a:chExt cx="590643" cy="11868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1958A823-96FB-493A-A7A8-1CA4AECF7D21}"/>
                </a:ext>
              </a:extLst>
            </p:cNvPr>
            <p:cNvSpPr/>
            <p:nvPr/>
          </p:nvSpPr>
          <p:spPr>
            <a:xfrm>
              <a:off x="10808908" y="4191267"/>
              <a:ext cx="590643" cy="11868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rgbClr val="2B63A9"/>
                </a:solidFill>
              </a:endParaRPr>
            </a:p>
          </p:txBody>
        </p:sp>
        <p:pic>
          <p:nvPicPr>
            <p:cNvPr id="21" name="Picture 2" descr="Image result for Visual Studio 2019 logo">
              <a:extLst>
                <a:ext uri="{FF2B5EF4-FFF2-40B4-BE49-F238E27FC236}">
                  <a16:creationId xmlns="" xmlns:a16="http://schemas.microsoft.com/office/drawing/2014/main" id="{75D1F01D-70F3-4301-9C94-898C562EE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224219"/>
              <a:ext cx="339004" cy="312626"/>
            </a:xfrm>
            <a:prstGeom prst="rect">
              <a:avLst/>
            </a:prstGeom>
            <a:grpFill/>
          </p:spPr>
        </p:pic>
        <p:pic>
          <p:nvPicPr>
            <p:cNvPr id="23" name="Picture 2" descr="Image result for jupyter logo">
              <a:extLst>
                <a:ext uri="{FF2B5EF4-FFF2-40B4-BE49-F238E27FC236}">
                  <a16:creationId xmlns="" xmlns:a16="http://schemas.microsoft.com/office/drawing/2014/main" id="{2BB35B1F-1C18-4AA6-8E42-E837E43F3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991213"/>
              <a:ext cx="339004" cy="362173"/>
            </a:xfrm>
            <a:prstGeom prst="rect">
              <a:avLst/>
            </a:prstGeom>
            <a:grpFill/>
          </p:spPr>
        </p:pic>
        <p:pic>
          <p:nvPicPr>
            <p:cNvPr id="24" name="Picture 2" descr="Image result for visual studio code logo">
              <a:extLst>
                <a:ext uri="{FF2B5EF4-FFF2-40B4-BE49-F238E27FC236}">
                  <a16:creationId xmlns="" xmlns:a16="http://schemas.microsoft.com/office/drawing/2014/main" id="{C81C7E19-FDDB-4E81-B523-5A471F965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4728" y="4603597"/>
              <a:ext cx="339004" cy="312626"/>
            </a:xfrm>
            <a:prstGeom prst="rect">
              <a:avLst/>
            </a:prstGeom>
            <a:grpFill/>
          </p:spPr>
        </p:pic>
      </p:grpSp>
      <p:pic>
        <p:nvPicPr>
          <p:cNvPr id="25" name="Picture 16" descr="The forthcoming .NET Core 3 will support desktop applications on Windows">
            <a:extLst>
              <a:ext uri="{FF2B5EF4-FFF2-40B4-BE49-F238E27FC236}">
                <a16:creationId xmlns="" xmlns:a16="http://schemas.microsoft.com/office/drawing/2014/main" id="{649F7C56-8999-41E7-B607-320119DEE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0" t="33164" r="22974" b="54938"/>
          <a:stretch/>
        </p:blipFill>
        <p:spPr bwMode="auto">
          <a:xfrm>
            <a:off x="3149533" y="3405262"/>
            <a:ext cx="1227439" cy="36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="" xmlns:a16="http://schemas.microsoft.com/office/drawing/2014/main" id="{3C2B1F06-981F-426E-BA0E-1FDE9698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 + AutoML + Tooling</a:t>
            </a:r>
          </a:p>
        </p:txBody>
      </p:sp>
    </p:spTree>
    <p:extLst>
      <p:ext uri="{BB962C8B-B14F-4D97-AF65-F5344CB8AC3E}">
        <p14:creationId xmlns:p14="http://schemas.microsoft.com/office/powerpoint/2010/main" val="397935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351181-4BA7-4792-B87E-25B835D3C533}"/>
              </a:ext>
            </a:extLst>
          </p:cNvPr>
          <p:cNvSpPr txBox="1"/>
          <p:nvPr/>
        </p:nvSpPr>
        <p:spPr>
          <a:xfrm>
            <a:off x="548889" y="6481683"/>
            <a:ext cx="173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Phase 1.0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ADAFA39-48EF-4257-819B-77E983D0D7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0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Mapping business problems to ML Tasks</a:t>
            </a: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xmlns="" id="{5A51B8EF-AA87-4FFB-B931-60DD394BD39E}"/>
              </a:ext>
            </a:extLst>
          </p:cNvPr>
          <p:cNvGraphicFramePr/>
          <p:nvPr>
            <p:extLst/>
          </p:nvPr>
        </p:nvGraphicFramePr>
        <p:xfrm>
          <a:off x="1677035" y="892439"/>
          <a:ext cx="8837930" cy="5589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277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1A8F333D-B31F-424E-AB27-B9D534D91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26A22F37-FF58-488D-ADE7-F66EAEEB7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D8B2A7DE-295D-40B3-875C-488409D22F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E328EA63-6810-4954-B4B9-2F683B7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DE499557-D92A-4F8F-B9D6-8958A3594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77B33337-3151-4CB9-98EB-AA068591DA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96E73FC1-E1B9-4EDD-9C84-94D34120B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E82AE96A-FD51-4B92-8EDB-BB01ACA14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FEE83D25-6A6D-4702-BE67-0051D54F35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9DF6CF0C-491F-4137-8490-44D10BE5D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8F7A0A8-E3E8-49DD-8207-2B6FA6A16562}"/>
              </a:ext>
            </a:extLst>
          </p:cNvPr>
          <p:cNvGrpSpPr/>
          <p:nvPr/>
        </p:nvGrpSpPr>
        <p:grpSpPr>
          <a:xfrm>
            <a:off x="296345" y="2064498"/>
            <a:ext cx="1944903" cy="1530742"/>
            <a:chOff x="1413946" y="1196622"/>
            <a:chExt cx="2266232" cy="1783645"/>
          </a:xfrm>
          <a:solidFill>
            <a:schemeClr val="tx1"/>
          </a:solidFill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73D041A3-B4CC-436C-99EA-CFE8B54B47B6}"/>
                </a:ext>
              </a:extLst>
            </p:cNvPr>
            <p:cNvSpPr/>
            <p:nvPr/>
          </p:nvSpPr>
          <p:spPr>
            <a:xfrm>
              <a:off x="1413946" y="1196622"/>
              <a:ext cx="2266232" cy="1783645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pic>
          <p:nvPicPr>
            <p:cNvPr id="7" name="Picture 6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28DCD493-2284-4FE7-BF75-590D662D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103" y="1751632"/>
              <a:ext cx="1396949" cy="1146133"/>
            </a:xfrm>
            <a:prstGeom prst="roundRect">
              <a:avLst/>
            </a:prstGeom>
            <a:grpFill/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F17A316-ACA7-469C-9AF5-3EF04B183213}"/>
                </a:ext>
              </a:extLst>
            </p:cNvPr>
            <p:cNvSpPr txBox="1"/>
            <p:nvPr/>
          </p:nvSpPr>
          <p:spPr>
            <a:xfrm>
              <a:off x="1413946" y="1268176"/>
              <a:ext cx="2266232" cy="396778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Classification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="" xmlns:a16="http://schemas.microsoft.com/office/drawing/2014/main" id="{221D4B60-7782-48EF-814E-150B5F39BFF3}"/>
              </a:ext>
            </a:extLst>
          </p:cNvPr>
          <p:cNvGrpSpPr/>
          <p:nvPr/>
        </p:nvGrpSpPr>
        <p:grpSpPr>
          <a:xfrm>
            <a:off x="2391700" y="2070604"/>
            <a:ext cx="1944903" cy="1530742"/>
            <a:chOff x="2634588" y="1556895"/>
            <a:chExt cx="2266232" cy="1783645"/>
          </a:xfrm>
          <a:solidFill>
            <a:schemeClr val="tx1"/>
          </a:solidFill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E05CDC01-ACC7-4346-87B0-B931138239EC}"/>
                </a:ext>
              </a:extLst>
            </p:cNvPr>
            <p:cNvGrpSpPr/>
            <p:nvPr/>
          </p:nvGrpSpPr>
          <p:grpSpPr>
            <a:xfrm>
              <a:off x="2634588" y="1556895"/>
              <a:ext cx="2266232" cy="1783645"/>
              <a:chOff x="1413946" y="1196622"/>
              <a:chExt cx="2266232" cy="1783645"/>
            </a:xfrm>
            <a:grpFill/>
          </p:grpSpPr>
          <p:sp>
            <p:nvSpPr>
              <p:cNvPr id="16" name="Rectangle: Rounded Corners 15">
                <a:extLst>
                  <a:ext uri="{FF2B5EF4-FFF2-40B4-BE49-F238E27FC236}">
                    <a16:creationId xmlns="" xmlns:a16="http://schemas.microsoft.com/office/drawing/2014/main" id="{86DD3896-78E2-4F5B-AE89-B4D9CF248C0E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3F83A0CC-43F2-48A7-9D1E-D07C780C293F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58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Regression</a:t>
                </a:r>
              </a:p>
            </p:txBody>
          </p:sp>
        </p:grpSp>
        <p:pic>
          <p:nvPicPr>
            <p:cNvPr id="61" name="Picture 60" descr="A close up of a sign&#10;&#10;Description automatically generated">
              <a:extLst>
                <a:ext uri="{FF2B5EF4-FFF2-40B4-BE49-F238E27FC236}">
                  <a16:creationId xmlns="" xmlns:a16="http://schemas.microsoft.com/office/drawing/2014/main" id="{E0E9F6CB-C8E6-4B2F-B73C-1C7A90A5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5858" y="2401448"/>
              <a:ext cx="1883659" cy="839514"/>
            </a:xfrm>
            <a:prstGeom prst="rect">
              <a:avLst/>
            </a:prstGeom>
            <a:grpFill/>
          </p:spPr>
        </p:pic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A03B4356-C448-4ADB-9F05-8F31A4C1A6CE}"/>
              </a:ext>
            </a:extLst>
          </p:cNvPr>
          <p:cNvGrpSpPr/>
          <p:nvPr/>
        </p:nvGrpSpPr>
        <p:grpSpPr>
          <a:xfrm>
            <a:off x="9564423" y="2064498"/>
            <a:ext cx="1944904" cy="1530742"/>
            <a:chOff x="9564423" y="1516329"/>
            <a:chExt cx="1944904" cy="1530742"/>
          </a:xfrm>
          <a:solidFill>
            <a:schemeClr val="tx1"/>
          </a:solidFill>
        </p:grpSpPr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F2BE1B81-E48A-4D5B-A203-46E59A83A763}"/>
                </a:ext>
              </a:extLst>
            </p:cNvPr>
            <p:cNvGrpSpPr/>
            <p:nvPr/>
          </p:nvGrpSpPr>
          <p:grpSpPr>
            <a:xfrm>
              <a:off x="9564423" y="1516329"/>
              <a:ext cx="1944904" cy="1530742"/>
              <a:chOff x="1413946" y="1196622"/>
              <a:chExt cx="2266233" cy="1783645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="" xmlns:a16="http://schemas.microsoft.com/office/drawing/2014/main" id="{DF51A35B-D980-4902-BA5A-463CD176E173}"/>
                  </a:ext>
                </a:extLst>
              </p:cNvPr>
              <p:cNvSpPr/>
              <p:nvPr/>
            </p:nvSpPr>
            <p:spPr>
              <a:xfrm>
                <a:off x="1413947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B55DA6F-2F6D-4F48-9BA5-BD957676A14C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674523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Image classification</a:t>
                </a:r>
              </a:p>
            </p:txBody>
          </p:sp>
        </p:grpSp>
        <p:pic>
          <p:nvPicPr>
            <p:cNvPr id="63" name="Picture 62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D9428F4D-12DB-4907-B1F8-5F78B1516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464" y="2120325"/>
              <a:ext cx="1220078" cy="799199"/>
            </a:xfrm>
            <a:prstGeom prst="round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78C322B-C693-4A2D-B2EC-88C5B64C7803}"/>
              </a:ext>
            </a:extLst>
          </p:cNvPr>
          <p:cNvGrpSpPr/>
          <p:nvPr/>
        </p:nvGrpSpPr>
        <p:grpSpPr>
          <a:xfrm>
            <a:off x="6498263" y="2063239"/>
            <a:ext cx="1944903" cy="1530742"/>
            <a:chOff x="6498263" y="1558496"/>
            <a:chExt cx="1944903" cy="1530742"/>
          </a:xfrm>
          <a:solidFill>
            <a:schemeClr val="tx1"/>
          </a:solidFill>
        </p:grpSpPr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09897DFD-96D3-46FE-BAB3-B6C374611A70}"/>
                </a:ext>
              </a:extLst>
            </p:cNvPr>
            <p:cNvGrpSpPr/>
            <p:nvPr/>
          </p:nvGrpSpPr>
          <p:grpSpPr>
            <a:xfrm>
              <a:off x="6498263" y="1558496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30" name="Rectangle 29">
                <a:extLst>
                  <a:ext uri="{FF2B5EF4-FFF2-40B4-BE49-F238E27FC236}">
                    <a16:creationId xmlns="" xmlns:a16="http://schemas.microsoft.com/office/drawing/2014/main" id="{CE989F89-F28D-49D0-9CA7-50C7FC361748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5A9D80E7-5EE7-4694-862A-ACD65E98D012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Anomaly detection</a:t>
                </a:r>
              </a:p>
            </p:txBody>
          </p:sp>
        </p:grpSp>
        <p:pic>
          <p:nvPicPr>
            <p:cNvPr id="82" name="Picture 81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4EC7B51A-69C6-494F-9C44-5060E8C55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884" y="2072102"/>
              <a:ext cx="1702368" cy="802425"/>
            </a:xfrm>
            <a:prstGeom prst="round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E5E4951-C206-4D30-B9FF-EB514288CCE6}"/>
              </a:ext>
            </a:extLst>
          </p:cNvPr>
          <p:cNvGrpSpPr/>
          <p:nvPr/>
        </p:nvGrpSpPr>
        <p:grpSpPr>
          <a:xfrm>
            <a:off x="4457842" y="2064498"/>
            <a:ext cx="1944903" cy="1530742"/>
            <a:chOff x="4457842" y="1550790"/>
            <a:chExt cx="1944903" cy="1530742"/>
          </a:xfrm>
          <a:solidFill>
            <a:schemeClr val="tx1"/>
          </a:solidFill>
        </p:grpSpPr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6DF34A4A-1329-4CDB-A60B-16808AA9D342}"/>
                </a:ext>
              </a:extLst>
            </p:cNvPr>
            <p:cNvGrpSpPr/>
            <p:nvPr/>
          </p:nvGrpSpPr>
          <p:grpSpPr>
            <a:xfrm>
              <a:off x="4457842" y="1550790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6FD8197F-3AB7-4948-B765-E5CF8EADE4BE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72FDE014-E9E6-4A18-A638-2729F3999E13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Forecasting</a:t>
                </a:r>
              </a:p>
            </p:txBody>
          </p:sp>
        </p:grpSp>
        <p:pic>
          <p:nvPicPr>
            <p:cNvPr id="84" name="Picture 83" descr="A picture containing photo, clock, sitting, water&#10;&#10;Description automatically generated">
              <a:extLst>
                <a:ext uri="{FF2B5EF4-FFF2-40B4-BE49-F238E27FC236}">
                  <a16:creationId xmlns="" xmlns:a16="http://schemas.microsoft.com/office/drawing/2014/main" id="{8318EFEE-2237-4A1C-8908-76E3DF975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644" y="2053237"/>
              <a:ext cx="1441212" cy="771895"/>
            </a:xfrm>
            <a:prstGeom prst="roundRect">
              <a:avLst/>
            </a:prstGeom>
            <a:grpFill/>
          </p:spPr>
        </p:pic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14FF435A-7947-4B47-8E52-943BCB4A85F2}"/>
              </a:ext>
            </a:extLst>
          </p:cNvPr>
          <p:cNvGrpSpPr/>
          <p:nvPr/>
        </p:nvGrpSpPr>
        <p:grpSpPr>
          <a:xfrm>
            <a:off x="9564422" y="4000183"/>
            <a:ext cx="1944903" cy="1530742"/>
            <a:chOff x="9564422" y="3452014"/>
            <a:chExt cx="1944903" cy="1530742"/>
          </a:xfrm>
          <a:solidFill>
            <a:schemeClr val="tx1"/>
          </a:solidFill>
        </p:grpSpPr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547DCC2E-1899-4D35-87B9-B4353E7F1BA8}"/>
                </a:ext>
              </a:extLst>
            </p:cNvPr>
            <p:cNvGrpSpPr/>
            <p:nvPr/>
          </p:nvGrpSpPr>
          <p:grpSpPr>
            <a:xfrm>
              <a:off x="9564422" y="3452014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id="{FAD72B2D-D90B-44CB-B37F-58187637D7A4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="" xmlns:a16="http://schemas.microsoft.com/office/drawing/2014/main" id="{39A9982B-DAAF-46CA-AF95-23B389F35886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Object detection</a:t>
                </a:r>
              </a:p>
            </p:txBody>
          </p:sp>
        </p:grpSp>
        <p:pic>
          <p:nvPicPr>
            <p:cNvPr id="86" name="Picture 85" descr="A picture containing light, sitting, traffic, building&#10;&#10;Description automatically generated">
              <a:extLst>
                <a:ext uri="{FF2B5EF4-FFF2-40B4-BE49-F238E27FC236}">
                  <a16:creationId xmlns="" xmlns:a16="http://schemas.microsoft.com/office/drawing/2014/main" id="{160C86EA-178A-4FE0-AD6D-3194FAA1A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4471" y="4002271"/>
              <a:ext cx="1544377" cy="802425"/>
            </a:xfrm>
            <a:prstGeom prst="round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6DC8D6B-7B96-4680-96F4-F517AB7EAB34}"/>
              </a:ext>
            </a:extLst>
          </p:cNvPr>
          <p:cNvGrpSpPr/>
          <p:nvPr/>
        </p:nvGrpSpPr>
        <p:grpSpPr>
          <a:xfrm>
            <a:off x="3180376" y="3965722"/>
            <a:ext cx="1944903" cy="1530742"/>
            <a:chOff x="3180376" y="3452014"/>
            <a:chExt cx="1944903" cy="1530742"/>
          </a:xfrm>
          <a:solidFill>
            <a:schemeClr val="tx1"/>
          </a:solidFill>
        </p:grpSpPr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AC82C0BB-2B41-4D11-97E2-8B0884DC7D77}"/>
                </a:ext>
              </a:extLst>
            </p:cNvPr>
            <p:cNvGrpSpPr/>
            <p:nvPr/>
          </p:nvGrpSpPr>
          <p:grpSpPr>
            <a:xfrm>
              <a:off x="3180376" y="3452014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81D164B8-3E51-4640-9AC6-963D45E16449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B323CE44-AA7D-4F3A-835C-5517272BA2E2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Clustering</a:t>
                </a:r>
              </a:p>
            </p:txBody>
          </p:sp>
        </p:grpSp>
        <p:pic>
          <p:nvPicPr>
            <p:cNvPr id="88" name="Picture 87" descr="A picture containing clock&#10;&#10;Description automatically generated">
              <a:extLst>
                <a:ext uri="{FF2B5EF4-FFF2-40B4-BE49-F238E27FC236}">
                  <a16:creationId xmlns="" xmlns:a16="http://schemas.microsoft.com/office/drawing/2014/main" id="{D8D91A26-219B-4F1A-9034-BB14F2F9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155" y="3954692"/>
              <a:ext cx="1586718" cy="767469"/>
            </a:xfrm>
            <a:prstGeom prst="roundRect">
              <a:avLst/>
            </a:prstGeom>
            <a:grpFill/>
          </p:spPr>
        </p:pic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5A0A962-6A65-4BDE-952C-C5469FEA45AB}"/>
              </a:ext>
            </a:extLst>
          </p:cNvPr>
          <p:cNvGrpSpPr/>
          <p:nvPr/>
        </p:nvGrpSpPr>
        <p:grpSpPr>
          <a:xfrm>
            <a:off x="5342866" y="3955017"/>
            <a:ext cx="1944903" cy="1530742"/>
            <a:chOff x="5342866" y="3441309"/>
            <a:chExt cx="1944903" cy="1530742"/>
          </a:xfrm>
          <a:solidFill>
            <a:schemeClr val="tx1"/>
          </a:solidFill>
        </p:grpSpPr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60AE9988-316B-4951-9F7B-CA29BB301D4E}"/>
                </a:ext>
              </a:extLst>
            </p:cNvPr>
            <p:cNvGrpSpPr/>
            <p:nvPr/>
          </p:nvGrpSpPr>
          <p:grpSpPr>
            <a:xfrm>
              <a:off x="5342866" y="3441309"/>
              <a:ext cx="1944903" cy="1530742"/>
              <a:chOff x="1413946" y="1196622"/>
              <a:chExt cx="2266232" cy="1783645"/>
            </a:xfrm>
            <a:grpFill/>
          </p:grpSpPr>
          <p:sp>
            <p:nvSpPr>
              <p:cNvPr id="50" name="Rectangle 49">
                <a:extLst>
                  <a:ext uri="{FF2B5EF4-FFF2-40B4-BE49-F238E27FC236}">
                    <a16:creationId xmlns="" xmlns:a16="http://schemas.microsoft.com/office/drawing/2014/main" id="{5F373E9A-8ECF-44CA-AA15-AC10DC68EACB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C17D02F7-6429-489B-AF24-E8589F91D32F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Recommendation</a:t>
                </a:r>
              </a:p>
            </p:txBody>
          </p:sp>
        </p:grpSp>
        <p:pic>
          <p:nvPicPr>
            <p:cNvPr id="90" name="Picture 89" descr="A picture containing object, table, clock&#10;&#10;Description automatically generated">
              <a:extLst>
                <a:ext uri="{FF2B5EF4-FFF2-40B4-BE49-F238E27FC236}">
                  <a16:creationId xmlns="" xmlns:a16="http://schemas.microsoft.com/office/drawing/2014/main" id="{6EC6BAEE-81D2-42F9-ACCC-BEF61602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693" y="3967787"/>
              <a:ext cx="1469247" cy="794593"/>
            </a:xfrm>
            <a:prstGeom prst="roundRect">
              <a:avLst/>
            </a:prstGeom>
            <a:grpFill/>
          </p:spPr>
        </p:pic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4547BF2-0542-40C7-8395-AC3141C5D2E1}"/>
              </a:ext>
            </a:extLst>
          </p:cNvPr>
          <p:cNvGrpSpPr/>
          <p:nvPr/>
        </p:nvGrpSpPr>
        <p:grpSpPr>
          <a:xfrm>
            <a:off x="1010335" y="3965722"/>
            <a:ext cx="1944903" cy="1530742"/>
            <a:chOff x="1010335" y="3452014"/>
            <a:chExt cx="1944903" cy="1530742"/>
          </a:xfrm>
        </p:grpSpPr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1CFF27EF-980B-48BF-81F0-B124E37FB5ED}"/>
                </a:ext>
              </a:extLst>
            </p:cNvPr>
            <p:cNvGrpSpPr/>
            <p:nvPr/>
          </p:nvGrpSpPr>
          <p:grpSpPr>
            <a:xfrm>
              <a:off x="1010335" y="3452014"/>
              <a:ext cx="1944903" cy="1530742"/>
              <a:chOff x="1413946" y="1196622"/>
              <a:chExt cx="2266232" cy="178364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="" xmlns:a16="http://schemas.microsoft.com/office/drawing/2014/main" id="{F7D76853-D2C1-4037-B346-F695C27B630D}"/>
                  </a:ext>
                </a:extLst>
              </p:cNvPr>
              <p:cNvSpPr/>
              <p:nvPr/>
            </p:nvSpPr>
            <p:spPr>
              <a:xfrm>
                <a:off x="1413946" y="1196622"/>
                <a:ext cx="2266232" cy="178364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478B678D-852E-40B6-B1DE-9CB35F587952}"/>
                  </a:ext>
                </a:extLst>
              </p:cNvPr>
              <p:cNvSpPr txBox="1"/>
              <p:nvPr/>
            </p:nvSpPr>
            <p:spPr>
              <a:xfrm>
                <a:off x="1413946" y="1268176"/>
                <a:ext cx="2266232" cy="396778"/>
              </a:xfrm>
              <a:prstGeom prst="round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Ranking</a:t>
                </a:r>
              </a:p>
            </p:txBody>
          </p:sp>
        </p:grpSp>
        <p:pic>
          <p:nvPicPr>
            <p:cNvPr id="94" name="Graphic 93" descr="Priorities">
              <a:extLst>
                <a:ext uri="{FF2B5EF4-FFF2-40B4-BE49-F238E27FC236}">
                  <a16:creationId xmlns="" xmlns:a16="http://schemas.microsoft.com/office/drawing/2014/main" id="{2C4E5F59-083C-40E1-91C1-F14912C7B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24350" y="3863252"/>
              <a:ext cx="914400" cy="914400"/>
            </a:xfrm>
            <a:prstGeom prst="roundRect">
              <a:avLst/>
            </a:prstGeom>
          </p:spPr>
        </p:pic>
      </p:grpSp>
      <p:sp>
        <p:nvSpPr>
          <p:cNvPr id="47" name="Title 1">
            <a:extLst>
              <a:ext uri="{FF2B5EF4-FFF2-40B4-BE49-F238E27FC236}">
                <a16:creationId xmlns="" xmlns:a16="http://schemas.microsoft.com/office/drawing/2014/main" id="{C4777669-04DE-46C1-A80C-1606DC08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ML.NET?</a:t>
            </a:r>
          </a:p>
        </p:txBody>
      </p:sp>
    </p:spTree>
    <p:extLst>
      <p:ext uri="{BB962C8B-B14F-4D97-AF65-F5344CB8AC3E}">
        <p14:creationId xmlns:p14="http://schemas.microsoft.com/office/powerpoint/2010/main" val="11285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7A1C39C4-5F87-41AF-A16B-D24F452C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ML.NET?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924395-BB3F-495B-B8E2-F06727B0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When you</a:t>
            </a:r>
            <a:r>
              <a:rPr lang="en-US" sz="4000" dirty="0" smtClean="0"/>
              <a:t>…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dirty="0"/>
              <a:t>Want to consume a pre-trained model (</a:t>
            </a:r>
            <a:r>
              <a:rPr lang="en-US" dirty="0" err="1"/>
              <a:t>TensorFlow</a:t>
            </a:r>
            <a:r>
              <a:rPr lang="en-US" dirty="0"/>
              <a:t> / ONNX</a:t>
            </a:r>
            <a:r>
              <a:rPr lang="en-US" dirty="0" smtClean="0"/>
              <a:t>).</a:t>
            </a:r>
            <a:endParaRPr lang="en-US" sz="2800" b="1" dirty="0" smtClean="0"/>
          </a:p>
          <a:p>
            <a:r>
              <a:rPr lang="en-US" sz="2800" b="1" dirty="0" smtClean="0"/>
              <a:t>Want </a:t>
            </a:r>
            <a:r>
              <a:rPr lang="en-US" sz="2800" b="1" dirty="0"/>
              <a:t>to stay in .NET ecosystem for Machine </a:t>
            </a:r>
            <a:r>
              <a:rPr lang="en-US" sz="2800" b="1" dirty="0" smtClean="0"/>
              <a:t>Learning </a:t>
            </a:r>
            <a:r>
              <a:rPr lang="en-US" sz="2800" dirty="0" smtClean="0"/>
              <a:t>instead of Polyglot Programmin</a:t>
            </a:r>
            <a:r>
              <a:rPr lang="en-US" dirty="0" smtClean="0"/>
              <a:t>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63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7A1C39C4-5F87-41AF-A16B-D24F452C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ML.NET?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924395-BB3F-495B-B8E2-F06727B0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When you</a:t>
            </a:r>
            <a:r>
              <a:rPr lang="en-US" sz="4000" dirty="0" smtClean="0"/>
              <a:t>…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 smtClean="0"/>
              <a:t>Don’t </a:t>
            </a:r>
            <a:r>
              <a:rPr lang="en-US" sz="2800" dirty="0"/>
              <a:t>want to worry about low-level complexities of </a:t>
            </a:r>
            <a:r>
              <a:rPr lang="en-US" sz="2800" dirty="0" smtClean="0"/>
              <a:t>ML.</a:t>
            </a:r>
            <a:endParaRPr lang="en-US" sz="2800" dirty="0"/>
          </a:p>
          <a:p>
            <a:r>
              <a:rPr lang="en-US" sz="2800" dirty="0"/>
              <a:t>Want to train a custom </a:t>
            </a:r>
            <a:r>
              <a:rPr lang="en-US" sz="2800" dirty="0" smtClean="0"/>
              <a:t>model.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317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Real world?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Already powering Microsoft products.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99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should I </a:t>
            </a:r>
            <a:r>
              <a:rPr lang="en-IN" dirty="0" smtClean="0"/>
              <a:t>use </a:t>
            </a:r>
            <a:r>
              <a:rPr lang="en-IN" dirty="0" err="1" smtClean="0"/>
              <a:t>ML.Net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Works offline.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Speed up the experimentation process using </a:t>
            </a:r>
            <a:r>
              <a:rPr lang="en-US" dirty="0" err="1" smtClean="0"/>
              <a:t>AutoML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Visual Studio users – Model Builder.</a:t>
            </a:r>
          </a:p>
          <a:p>
            <a:pPr lvl="1"/>
            <a:r>
              <a:rPr lang="en-US" dirty="0" smtClean="0"/>
              <a:t>Linux / Mac users – </a:t>
            </a:r>
            <a:r>
              <a:rPr lang="en-US" dirty="0" err="1" smtClean="0"/>
              <a:t>ML.Net</a:t>
            </a:r>
            <a:r>
              <a:rPr lang="en-US" dirty="0" smtClean="0"/>
              <a:t> CLI.</a:t>
            </a:r>
          </a:p>
          <a:p>
            <a:pPr marL="0" indent="0">
              <a:buNone/>
            </a:pPr>
            <a:r>
              <a:rPr lang="en-US" dirty="0" smtClean="0"/>
              <a:t>3. </a:t>
            </a:r>
            <a:endParaRPr lang="en-US" dirty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4662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="" xmlns:a16="http://schemas.microsoft.com/office/drawing/2014/main" id="{544E505A-D66D-4775-8468-384FBCE0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4A9659D3-DEAF-40B8-8723-92333662D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312656"/>
              </p:ext>
            </p:extLst>
          </p:nvPr>
        </p:nvGraphicFramePr>
        <p:xfrm>
          <a:off x="776057" y="1559224"/>
          <a:ext cx="7677064" cy="507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F79C42D8-FD6D-46F2-9730-B789B350E47E}"/>
              </a:ext>
            </a:extLst>
          </p:cNvPr>
          <p:cNvGrpSpPr/>
          <p:nvPr/>
        </p:nvGrpSpPr>
        <p:grpSpPr>
          <a:xfrm>
            <a:off x="8943930" y="1976835"/>
            <a:ext cx="2724906" cy="4363640"/>
            <a:chOff x="8667454" y="1441065"/>
            <a:chExt cx="2724906" cy="4959734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53150D64-43F7-4E9A-8BD9-D1D93617E36D}"/>
                </a:ext>
              </a:extLst>
            </p:cNvPr>
            <p:cNvGrpSpPr/>
            <p:nvPr/>
          </p:nvGrpSpPr>
          <p:grpSpPr>
            <a:xfrm>
              <a:off x="8667454" y="1441065"/>
              <a:ext cx="2724905" cy="872144"/>
              <a:chOff x="5917275" y="74731"/>
              <a:chExt cx="2514247" cy="810000"/>
            </a:xfrm>
            <a:solidFill>
              <a:srgbClr val="7030A0"/>
            </a:solidFill>
          </p:grpSpPr>
          <p:sp>
            <p:nvSpPr>
              <p:cNvPr id="8" name="Arrow: Chevron 7">
                <a:extLst>
                  <a:ext uri="{FF2B5EF4-FFF2-40B4-BE49-F238E27FC236}">
                    <a16:creationId xmlns="" xmlns:a16="http://schemas.microsoft.com/office/drawing/2014/main" id="{865FB035-586F-4563-BB77-CD58735FCD32}"/>
                  </a:ext>
                </a:extLst>
              </p:cNvPr>
              <p:cNvSpPr/>
              <p:nvPr/>
            </p:nvSpPr>
            <p:spPr>
              <a:xfrm>
                <a:off x="5917275" y="74731"/>
                <a:ext cx="2514247" cy="810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9" name="Arrow: Chevron 4">
                <a:extLst>
                  <a:ext uri="{FF2B5EF4-FFF2-40B4-BE49-F238E27FC236}">
                    <a16:creationId xmlns="" xmlns:a16="http://schemas.microsoft.com/office/drawing/2014/main" id="{B6C11157-F45A-4C56-B623-36FDA5D4F619}"/>
                  </a:ext>
                </a:extLst>
              </p:cNvPr>
              <p:cNvSpPr txBox="1"/>
              <p:nvPr/>
            </p:nvSpPr>
            <p:spPr>
              <a:xfrm>
                <a:off x="5917276" y="111829"/>
                <a:ext cx="2514246" cy="7358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0" vert="horz" wrap="square" lIns="60008" tIns="20003" rIns="20003" bIns="20003" numCol="1" spcCol="1270" anchor="ctr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Ongoing</a:t>
                </a:r>
                <a:endParaRPr lang="en-US" sz="1600" kern="1200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D3916E13-29C1-42ED-AC0D-C0A3FA21388C}"/>
                </a:ext>
              </a:extLst>
            </p:cNvPr>
            <p:cNvGrpSpPr/>
            <p:nvPr/>
          </p:nvGrpSpPr>
          <p:grpSpPr>
            <a:xfrm>
              <a:off x="8667454" y="2420059"/>
              <a:ext cx="2724906" cy="3980740"/>
              <a:chOff x="5917276" y="985981"/>
              <a:chExt cx="1927733" cy="329062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4DB5F1CB-35F3-41D3-8B23-501D290CAACD}"/>
                  </a:ext>
                </a:extLst>
              </p:cNvPr>
              <p:cNvSpPr/>
              <p:nvPr/>
            </p:nvSpPr>
            <p:spPr>
              <a:xfrm>
                <a:off x="5917276" y="985981"/>
                <a:ext cx="1748824" cy="329062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D27822D-42C3-41B4-B0D8-5485F3DC5E49}"/>
                  </a:ext>
                </a:extLst>
              </p:cNvPr>
              <p:cNvSpPr txBox="1"/>
              <p:nvPr/>
            </p:nvSpPr>
            <p:spPr>
              <a:xfrm>
                <a:off x="5917276" y="985981"/>
                <a:ext cx="1927733" cy="30146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MLOps Integration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Model explainability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Adding all ML.NET scenarios to tooling – local + Azure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ML.NET runs everywhere .NET runs, including </a:t>
                </a:r>
                <a:r>
                  <a:rPr lang="en-US" sz="2000" dirty="0" err="1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Blazor</a:t>
                </a:r>
                <a:r>
                  <a:rPr lang="en-US" sz="20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WASM, mobile, IoT</a:t>
                </a:r>
                <a:endParaRPr lang="en-US" sz="2000" kern="12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900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26041"/>
            <a:ext cx="10515600" cy="4351338"/>
          </a:xfrm>
        </p:spPr>
        <p:txBody>
          <a:bodyPr>
            <a:normAutofit/>
          </a:bodyPr>
          <a:lstStyle/>
          <a:p>
            <a:pPr marL="0" marR="0" lvl="0" indent="0" defTabSz="457200" fontAlgn="auto">
              <a:spcAft>
                <a:spcPts val="1000"/>
              </a:spcAft>
              <a:buClr>
                <a:schemeClr val="tx1"/>
              </a:buClr>
              <a:buSzPct val="100000"/>
              <a:buNone/>
              <a:tabLst/>
              <a:defRPr/>
            </a:pPr>
            <a:r>
              <a:rPr kumimoji="0" lang="en-US" sz="2400" b="0" i="0" u="none" strike="noStrik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Get started </a:t>
            </a:r>
            <a:r>
              <a:rPr kumimoji="0" lang="en-US" sz="2400" b="0" i="0" u="none" strike="noStrik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at</a:t>
            </a:r>
            <a:r>
              <a:rPr kumimoji="0" lang="en-US" sz="2400" b="0" i="0" u="none" strike="noStrike" spc="0" normalizeH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</a:rPr>
              <a:t> </a:t>
            </a:r>
            <a:r>
              <a:rPr kumimoji="0" lang="en-US" sz="2400" b="1" i="0" u="none" strike="noStrik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kumimoji="0" lang="en-US" sz="2400" b="1" i="0" u="none" strike="noStrik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://dot.net/ml</a:t>
            </a:r>
            <a:endParaRPr kumimoji="0" lang="en-US" sz="2400" b="1" i="0" u="none" strike="noStrik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  <a:p>
            <a:pPr marL="0" marR="0" lvl="0" indent="0" defTabSz="457200" fontAlgn="auto">
              <a:spcAft>
                <a:spcPts val="1000"/>
              </a:spcAft>
              <a:buClr>
                <a:schemeClr val="tx1"/>
              </a:buClr>
              <a:buSzPct val="100000"/>
              <a:buNone/>
              <a:tabLst/>
              <a:defRPr/>
            </a:pPr>
            <a:r>
              <a:rPr lang="en-US" sz="2400" dirty="0">
                <a:solidFill>
                  <a:schemeClr val="tx1"/>
                </a:solidFill>
              </a:rPr>
              <a:t>Try the samples at </a:t>
            </a:r>
            <a:r>
              <a:rPr lang="en-US" sz="24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http://aka.ms/mlnetsamples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Read the docs at </a:t>
            </a:r>
            <a:r>
              <a:rPr lang="en-US" sz="24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http://aka.ms/mlnetdocs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Watch ML.NET videos at </a:t>
            </a:r>
            <a:r>
              <a:rPr lang="en-US" sz="2400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https://aka.ms/mlnetyoutube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Request features or contribute at </a:t>
            </a:r>
            <a:r>
              <a:rPr lang="en-US" sz="2400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http://aka.ms/mlnet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 defTabSz="457200">
              <a:spcAft>
                <a:spcPts val="1000"/>
              </a:spcAft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Take the workshop at </a:t>
            </a:r>
            <a:r>
              <a:rPr lang="en-US" sz="2400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http://aka.ms/mlnet-workshop</a:t>
            </a:r>
            <a:endParaRPr kumimoji="0" lang="en-US" sz="2400" b="1" i="0" u="none" strike="noStrik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6">
            <a:extLst>
              <a:ext uri="{FF2B5EF4-FFF2-40B4-BE49-F238E27FC236}">
                <a16:creationId xmlns=""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924395-BB3F-495B-B8E2-F06727B07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6447" y="3273266"/>
            <a:ext cx="3302166" cy="4428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Product Manager</a:t>
            </a:r>
            <a:r>
              <a:rPr lang="en-US" sz="1800" dirty="0">
                <a:solidFill>
                  <a:schemeClr val="bg1"/>
                </a:solidFill>
              </a:rPr>
              <a:t> - </a:t>
            </a:r>
            <a:r>
              <a:rPr lang="en-US" sz="1800" dirty="0" smtClean="0">
                <a:solidFill>
                  <a:schemeClr val="bg1"/>
                </a:solidFill>
              </a:rPr>
              <a:t>Analytics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ADAFA39-48EF-4257-819B-77E983D0D7AE}"/>
              </a:ext>
            </a:extLst>
          </p:cNvPr>
          <p:cNvSpPr txBox="1">
            <a:spLocks/>
          </p:cNvSpPr>
          <p:nvPr/>
        </p:nvSpPr>
        <p:spPr>
          <a:xfrm>
            <a:off x="0" y="78726"/>
            <a:ext cx="12192000" cy="80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Who </a:t>
            </a:r>
            <a:r>
              <a:rPr lang="en-US" dirty="0" smtClean="0">
                <a:solidFill>
                  <a:schemeClr val="bg1"/>
                </a:solidFill>
              </a:rPr>
              <a:t>am I?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8" y="1240599"/>
            <a:ext cx="5070241" cy="46187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6" y="3716155"/>
            <a:ext cx="2074874" cy="4789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40924395-BB3F-495B-B8E2-F06727B0715B}"/>
              </a:ext>
            </a:extLst>
          </p:cNvPr>
          <p:cNvSpPr txBox="1">
            <a:spLocks/>
          </p:cNvSpPr>
          <p:nvPr/>
        </p:nvSpPr>
        <p:spPr>
          <a:xfrm>
            <a:off x="6426447" y="2518288"/>
            <a:ext cx="3566196" cy="561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</a:rPr>
              <a:t>Dinesh Kumar P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=""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30059">
            <a:off x="10539741" y="5256730"/>
            <a:ext cx="1337217" cy="12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=""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776288"/>
            <a:ext cx="105156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LinkedIn - </a:t>
            </a:r>
            <a:r>
              <a:rPr lang="en-US" b="1" dirty="0" err="1" smtClean="0">
                <a:solidFill>
                  <a:schemeClr val="bg1"/>
                </a:solidFill>
              </a:rPr>
              <a:t>dinesh-kumar-prabakaran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301BE5C1-6136-4AFA-9AD7-B8C3F580E932}"/>
              </a:ext>
            </a:extLst>
          </p:cNvPr>
          <p:cNvGrpSpPr/>
          <p:nvPr/>
        </p:nvGrpSpPr>
        <p:grpSpPr>
          <a:xfrm>
            <a:off x="50826" y="1984190"/>
            <a:ext cx="3896298" cy="3896298"/>
            <a:chOff x="323162" y="1480851"/>
            <a:chExt cx="3896298" cy="3896298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9B47D067-52FE-46B0-8637-52607872D5A6}"/>
                </a:ext>
              </a:extLst>
            </p:cNvPr>
            <p:cNvSpPr/>
            <p:nvPr/>
          </p:nvSpPr>
          <p:spPr>
            <a:xfrm>
              <a:off x="323162" y="1480851"/>
              <a:ext cx="3896298" cy="3896298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980E9F6-C4A7-4D51-8DF4-3A312C3CD07A}"/>
                </a:ext>
              </a:extLst>
            </p:cNvPr>
            <p:cNvSpPr txBox="1"/>
            <p:nvPr/>
          </p:nvSpPr>
          <p:spPr>
            <a:xfrm>
              <a:off x="1501595" y="1566457"/>
              <a:ext cx="1646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Artificial Intelligence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426CC57-0B8A-4412-98B7-306F6676A7EE}"/>
              </a:ext>
            </a:extLst>
          </p:cNvPr>
          <p:cNvSpPr/>
          <p:nvPr/>
        </p:nvSpPr>
        <p:spPr>
          <a:xfrm>
            <a:off x="378904" y="2709004"/>
            <a:ext cx="3163215" cy="316321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DFFF2EC-A59A-4D69-ABAB-E7FE92AFED95}"/>
              </a:ext>
            </a:extLst>
          </p:cNvPr>
          <p:cNvSpPr txBox="1"/>
          <p:nvPr/>
        </p:nvSpPr>
        <p:spPr>
          <a:xfrm>
            <a:off x="1229259" y="2909467"/>
            <a:ext cx="152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978D19D1-CFA9-4B7A-AF95-1BB21ED03C28}"/>
              </a:ext>
            </a:extLst>
          </p:cNvPr>
          <p:cNvGrpSpPr/>
          <p:nvPr/>
        </p:nvGrpSpPr>
        <p:grpSpPr>
          <a:xfrm>
            <a:off x="1122126" y="4126791"/>
            <a:ext cx="1753697" cy="1753697"/>
            <a:chOff x="1394462" y="3623452"/>
            <a:chExt cx="1753697" cy="1753697"/>
          </a:xfrm>
        </p:grpSpPr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1AB806F9-F90D-4FD2-AC5D-27798696864E}"/>
                </a:ext>
              </a:extLst>
            </p:cNvPr>
            <p:cNvSpPr/>
            <p:nvPr/>
          </p:nvSpPr>
          <p:spPr>
            <a:xfrm>
              <a:off x="1394462" y="3623452"/>
              <a:ext cx="1753697" cy="1753697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6DA3D76A-1990-46DD-B92E-870636E76BDE}"/>
                </a:ext>
              </a:extLst>
            </p:cNvPr>
            <p:cNvSpPr txBox="1"/>
            <p:nvPr/>
          </p:nvSpPr>
          <p:spPr>
            <a:xfrm>
              <a:off x="1576315" y="3936742"/>
              <a:ext cx="1389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Deep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Learning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1B01EE89-F3DE-4C27-A36C-8F8C1F29C846}"/>
              </a:ext>
            </a:extLst>
          </p:cNvPr>
          <p:cNvSpPr txBox="1">
            <a:spLocks/>
          </p:cNvSpPr>
          <p:nvPr/>
        </p:nvSpPr>
        <p:spPr>
          <a:xfrm>
            <a:off x="6830279" y="2218300"/>
            <a:ext cx="2851709" cy="296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Getting computers to make predictions without being explicitly programmed</a:t>
            </a:r>
            <a:endParaRPr lang="en-US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90EDE1DF-0E70-47C9-A3C6-E9E74A45F6A2}"/>
              </a:ext>
            </a:extLst>
          </p:cNvPr>
          <p:cNvSpPr txBox="1">
            <a:spLocks/>
          </p:cNvSpPr>
          <p:nvPr/>
        </p:nvSpPr>
        <p:spPr>
          <a:xfrm>
            <a:off x="9621672" y="2392961"/>
            <a:ext cx="2570328" cy="316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Deep Learning</a:t>
            </a:r>
          </a:p>
          <a:p>
            <a:pPr marL="0" indent="0" algn="ctr">
              <a:buFont typeface="Arial"/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Subset of ML based on artificial neural networks which imitate the way the human brain learns, thinks, and processes data.</a:t>
            </a:r>
            <a:endParaRPr lang="en-US" sz="32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indent="0" algn="ctr">
              <a:buFont typeface="Arial"/>
              <a:buNone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A54C7FBD-0BC8-4E3B-BAA9-13061068A68F}"/>
              </a:ext>
            </a:extLst>
          </p:cNvPr>
          <p:cNvSpPr txBox="1">
            <a:spLocks/>
          </p:cNvSpPr>
          <p:nvPr/>
        </p:nvSpPr>
        <p:spPr>
          <a:xfrm>
            <a:off x="4038885" y="2392961"/>
            <a:ext cx="2851709" cy="316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Artificial Intelligence</a:t>
            </a:r>
          </a:p>
          <a:p>
            <a:pPr marL="0" indent="0" algn="ctr">
              <a:buNone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ability of a computer to perform tasks commonly associated with intelligent beings (reason, discover meaning, generalize, learn from past experience)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D88C570C-100A-460C-BFA9-CA3D9C724011}"/>
              </a:ext>
            </a:extLst>
          </p:cNvPr>
          <p:cNvGrpSpPr/>
          <p:nvPr/>
        </p:nvGrpSpPr>
        <p:grpSpPr>
          <a:xfrm>
            <a:off x="0" y="1375428"/>
            <a:ext cx="5325629" cy="3417150"/>
            <a:chOff x="0" y="599474"/>
            <a:chExt cx="5325629" cy="3417150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3BF1603C-2C25-4251-A3E6-C5A796A187E1}"/>
                </a:ext>
              </a:extLst>
            </p:cNvPr>
            <p:cNvGrpSpPr/>
            <p:nvPr/>
          </p:nvGrpSpPr>
          <p:grpSpPr>
            <a:xfrm>
              <a:off x="451679" y="1211543"/>
              <a:ext cx="1369157" cy="1007120"/>
              <a:chOff x="548889" y="1502229"/>
              <a:chExt cx="3396343" cy="2498271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="" xmlns:a16="http://schemas.microsoft.com/office/drawing/2014/main" id="{42FADE73-C318-4C95-B73A-16ABBFBCCBFF}"/>
                  </a:ext>
                </a:extLst>
              </p:cNvPr>
              <p:cNvSpPr/>
              <p:nvPr/>
            </p:nvSpPr>
            <p:spPr>
              <a:xfrm>
                <a:off x="548889" y="1502229"/>
                <a:ext cx="3396343" cy="249827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6" descr="Image result for scikit-learn logo">
                <a:extLst>
                  <a:ext uri="{FF2B5EF4-FFF2-40B4-BE49-F238E27FC236}">
                    <a16:creationId xmlns="" xmlns:a16="http://schemas.microsoft.com/office/drawing/2014/main" id="{69B2237E-D750-45B1-A154-59F2431C3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164" y="1998188"/>
                <a:ext cx="2768114" cy="1490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01B66BDF-2269-4457-A8CC-078FA99FA2C9}"/>
                </a:ext>
              </a:extLst>
            </p:cNvPr>
            <p:cNvGrpSpPr/>
            <p:nvPr/>
          </p:nvGrpSpPr>
          <p:grpSpPr>
            <a:xfrm>
              <a:off x="1922683" y="1221659"/>
              <a:ext cx="1369156" cy="1007120"/>
              <a:chOff x="4810289" y="1511168"/>
              <a:chExt cx="3396343" cy="249827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="" xmlns:a16="http://schemas.microsoft.com/office/drawing/2014/main" id="{A610285B-A2EE-4F59-81CC-D125820625C9}"/>
                  </a:ext>
                </a:extLst>
              </p:cNvPr>
              <p:cNvSpPr/>
              <p:nvPr/>
            </p:nvSpPr>
            <p:spPr>
              <a:xfrm>
                <a:off x="4810289" y="1511168"/>
                <a:ext cx="3396343" cy="249827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TensorFlow - Wikipedia">
                <a:extLst>
                  <a:ext uri="{FF2B5EF4-FFF2-40B4-BE49-F238E27FC236}">
                    <a16:creationId xmlns="" xmlns:a16="http://schemas.microsoft.com/office/drawing/2014/main" id="{617502F3-C59A-48EC-AC28-87047BDB9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3479" y="1809823"/>
                <a:ext cx="2109962" cy="1758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E3EC19B2-4F35-4805-802C-1C424E4D810F}"/>
                </a:ext>
              </a:extLst>
            </p:cNvPr>
            <p:cNvGrpSpPr/>
            <p:nvPr/>
          </p:nvGrpSpPr>
          <p:grpSpPr>
            <a:xfrm>
              <a:off x="3376174" y="1221659"/>
              <a:ext cx="1404188" cy="1003397"/>
              <a:chOff x="8412263" y="1511168"/>
              <a:chExt cx="3396343" cy="2498271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42451C6A-FF12-4635-9C7E-AB92F3C43947}"/>
                  </a:ext>
                </a:extLst>
              </p:cNvPr>
              <p:cNvSpPr/>
              <p:nvPr/>
            </p:nvSpPr>
            <p:spPr>
              <a:xfrm>
                <a:off x="8412263" y="1511168"/>
                <a:ext cx="3396343" cy="249827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60" name="Picture 12">
                <a:extLst>
                  <a:ext uri="{FF2B5EF4-FFF2-40B4-BE49-F238E27FC236}">
                    <a16:creationId xmlns="" xmlns:a16="http://schemas.microsoft.com/office/drawing/2014/main" id="{B2446D7E-CB7F-4E81-8897-69374BDCD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2263" y="2574973"/>
                <a:ext cx="3325813" cy="665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D42E35D8-297C-40F1-8D28-7601FF13D009}"/>
                </a:ext>
              </a:extLst>
            </p:cNvPr>
            <p:cNvGrpSpPr/>
            <p:nvPr/>
          </p:nvGrpSpPr>
          <p:grpSpPr>
            <a:xfrm>
              <a:off x="1962924" y="2349175"/>
              <a:ext cx="1369156" cy="578271"/>
              <a:chOff x="836164" y="4289473"/>
              <a:chExt cx="3396343" cy="1434466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B1559A68-63E0-47BF-9250-3A7537481D97}"/>
                  </a:ext>
                </a:extLst>
              </p:cNvPr>
              <p:cNvSpPr/>
              <p:nvPr/>
            </p:nvSpPr>
            <p:spPr>
              <a:xfrm>
                <a:off x="836164" y="4289473"/>
                <a:ext cx="3396343" cy="1434466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62" name="Picture 14" descr="Keras: the Python deep learning API">
                <a:extLst>
                  <a:ext uri="{FF2B5EF4-FFF2-40B4-BE49-F238E27FC236}">
                    <a16:creationId xmlns="" xmlns:a16="http://schemas.microsoft.com/office/drawing/2014/main" id="{866F4946-30CA-4E54-AF79-872B03FF7B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0535" y="4660504"/>
                <a:ext cx="2387600" cy="692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Title 1">
              <a:extLst>
                <a:ext uri="{FF2B5EF4-FFF2-40B4-BE49-F238E27FC236}">
                  <a16:creationId xmlns="" xmlns:a16="http://schemas.microsoft.com/office/drawing/2014/main" id="{46281CF7-95E7-4453-81EA-4693750CAAD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599474"/>
              <a:ext cx="5325629" cy="41635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i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External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51EA802D-C748-4DD5-8870-C65FFAC29BED}"/>
                </a:ext>
              </a:extLst>
            </p:cNvPr>
            <p:cNvGrpSpPr/>
            <p:nvPr/>
          </p:nvGrpSpPr>
          <p:grpSpPr>
            <a:xfrm>
              <a:off x="451679" y="3209819"/>
              <a:ext cx="4328683" cy="806805"/>
              <a:chOff x="-1164166" y="1864406"/>
              <a:chExt cx="13403764" cy="249827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="" xmlns:a16="http://schemas.microsoft.com/office/drawing/2014/main" id="{A4B89B80-B1B3-46A5-AD0A-1D6333E21062}"/>
                  </a:ext>
                </a:extLst>
              </p:cNvPr>
              <p:cNvSpPr/>
              <p:nvPr/>
            </p:nvSpPr>
            <p:spPr>
              <a:xfrm>
                <a:off x="-1164166" y="1864406"/>
                <a:ext cx="13403764" cy="249827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4">
                <a:extLst>
                  <a:ext uri="{FF2B5EF4-FFF2-40B4-BE49-F238E27FC236}">
                    <a16:creationId xmlns="" xmlns:a16="http://schemas.microsoft.com/office/drawing/2014/main" id="{B1D59B98-82D0-47D9-8163-8DB82B6E73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3015" y="2436969"/>
                <a:ext cx="5259192" cy="1353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F9BAC079-47EF-48D0-B185-C025E5CD8AE2}"/>
              </a:ext>
            </a:extLst>
          </p:cNvPr>
          <p:cNvGrpSpPr/>
          <p:nvPr/>
        </p:nvGrpSpPr>
        <p:grpSpPr>
          <a:xfrm>
            <a:off x="6117687" y="1348469"/>
            <a:ext cx="5830957" cy="3444109"/>
            <a:chOff x="6361042" y="597679"/>
            <a:chExt cx="5830957" cy="3444109"/>
          </a:xfrm>
        </p:grpSpPr>
        <p:sp>
          <p:nvSpPr>
            <p:cNvPr id="5" name="Title 1">
              <a:extLst>
                <a:ext uri="{FF2B5EF4-FFF2-40B4-BE49-F238E27FC236}">
                  <a16:creationId xmlns="" xmlns:a16="http://schemas.microsoft.com/office/drawing/2014/main" id="{3CDAE04D-D9A5-42E3-AC69-38EFF30A9B87}"/>
                </a:ext>
              </a:extLst>
            </p:cNvPr>
            <p:cNvSpPr txBox="1">
              <a:spLocks/>
            </p:cNvSpPr>
            <p:nvPr/>
          </p:nvSpPr>
          <p:spPr>
            <a:xfrm>
              <a:off x="6361042" y="597679"/>
              <a:ext cx="5830957" cy="5669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b="1" i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At Microsoft</a:t>
              </a:r>
            </a:p>
          </p:txBody>
        </p:sp>
        <p:pic>
          <p:nvPicPr>
            <p:cNvPr id="25" name="Picture 4" descr="Image result for ml.net&quot;">
              <a:extLst>
                <a:ext uri="{FF2B5EF4-FFF2-40B4-BE49-F238E27FC236}">
                  <a16:creationId xmlns="" xmlns:a16="http://schemas.microsoft.com/office/drawing/2014/main" id="{CB2BADC0-B9D7-4759-A93B-59E5256AB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4893" y="2670988"/>
              <a:ext cx="1370800" cy="1370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="" xmlns:a16="http://schemas.microsoft.com/office/drawing/2014/main" id="{D4A06E75-C691-42CE-BAFF-62F3A1B37A7F}"/>
                </a:ext>
              </a:extLst>
            </p:cNvPr>
            <p:cNvGrpSpPr/>
            <p:nvPr/>
          </p:nvGrpSpPr>
          <p:grpSpPr>
            <a:xfrm>
              <a:off x="7685371" y="1202668"/>
              <a:ext cx="1455379" cy="1261539"/>
              <a:chOff x="2456358" y="1864407"/>
              <a:chExt cx="2601502" cy="225501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="" xmlns:a16="http://schemas.microsoft.com/office/drawing/2014/main" id="{FC6E44C4-53A4-43B4-9F6F-A061F5F35442}"/>
                  </a:ext>
                </a:extLst>
              </p:cNvPr>
              <p:cNvSpPr/>
              <p:nvPr/>
            </p:nvSpPr>
            <p:spPr>
              <a:xfrm>
                <a:off x="2456358" y="1864407"/>
                <a:ext cx="2601502" cy="22550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" descr="Announcing the Cognitive Services White Glove Program for All ...">
                <a:extLst>
                  <a:ext uri="{FF2B5EF4-FFF2-40B4-BE49-F238E27FC236}">
                    <a16:creationId xmlns="" xmlns:a16="http://schemas.microsoft.com/office/drawing/2014/main" id="{801CEABA-9310-4A04-AC8D-DAF5435CEC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885" y="1966007"/>
                <a:ext cx="1714500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itle 1">
                <a:extLst>
                  <a:ext uri="{FF2B5EF4-FFF2-40B4-BE49-F238E27FC236}">
                    <a16:creationId xmlns="" xmlns:a16="http://schemas.microsoft.com/office/drawing/2014/main" id="{C49E830B-E269-4ACD-83C5-58000EB92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5185" y="3458996"/>
                <a:ext cx="2501900" cy="4430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200" i="1" dirty="0">
                    <a:solidFill>
                      <a:srgbClr val="0079D6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Azure Cognitive Services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3F4002D3-3937-4A1F-8B88-24CB32D3EC75}"/>
                </a:ext>
              </a:extLst>
            </p:cNvPr>
            <p:cNvGrpSpPr/>
            <p:nvPr/>
          </p:nvGrpSpPr>
          <p:grpSpPr>
            <a:xfrm>
              <a:off x="9349379" y="1202668"/>
              <a:ext cx="1476314" cy="1279686"/>
              <a:chOff x="4206226" y="3114143"/>
              <a:chExt cx="2601502" cy="2255012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="" xmlns:a16="http://schemas.microsoft.com/office/drawing/2014/main" id="{D459FB9D-52C5-4344-892F-EB4839FB1563}"/>
                  </a:ext>
                </a:extLst>
              </p:cNvPr>
              <p:cNvSpPr/>
              <p:nvPr/>
            </p:nvSpPr>
            <p:spPr>
              <a:xfrm>
                <a:off x="4206226" y="3114143"/>
                <a:ext cx="2601502" cy="22550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itle 1">
                <a:extLst>
                  <a:ext uri="{FF2B5EF4-FFF2-40B4-BE49-F238E27FC236}">
                    <a16:creationId xmlns="" xmlns:a16="http://schemas.microsoft.com/office/drawing/2014/main" id="{F4DDA7D3-4B11-4E2B-832E-7E604EB20C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83224" y="4633388"/>
                <a:ext cx="2501899" cy="70378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200" i="1" dirty="0">
                    <a:solidFill>
                      <a:srgbClr val="0079D6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Azure Machine Learning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="" xmlns:a16="http://schemas.microsoft.com/office/drawing/2014/main" id="{FA9C6ABA-04D6-4662-BDE4-6D4B99546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7859" y="3529111"/>
                <a:ext cx="952629" cy="93707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7D7E5044-3628-4C3D-BC99-EBDF24F38652}"/>
                </a:ext>
              </a:extLst>
            </p:cNvPr>
            <p:cNvGrpSpPr/>
            <p:nvPr/>
          </p:nvGrpSpPr>
          <p:grpSpPr>
            <a:xfrm>
              <a:off x="7697003" y="2675746"/>
              <a:ext cx="1476314" cy="1279686"/>
              <a:chOff x="9177059" y="2599886"/>
              <a:chExt cx="2601502" cy="2255012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="" xmlns:a16="http://schemas.microsoft.com/office/drawing/2014/main" id="{1E64C96B-E391-4E05-8307-B836C14583DB}"/>
                  </a:ext>
                </a:extLst>
              </p:cNvPr>
              <p:cNvSpPr/>
              <p:nvPr/>
            </p:nvSpPr>
            <p:spPr>
              <a:xfrm>
                <a:off x="9177059" y="2599886"/>
                <a:ext cx="2601502" cy="225501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1">
                <a:extLst>
                  <a:ext uri="{FF2B5EF4-FFF2-40B4-BE49-F238E27FC236}">
                    <a16:creationId xmlns="" xmlns:a16="http://schemas.microsoft.com/office/drawing/2014/main" id="{E02F1E38-F84E-41EF-9557-68E71F849B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59284" y="4124112"/>
                <a:ext cx="2501900" cy="4430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200" i="1" dirty="0" err="1">
                    <a:solidFill>
                      <a:srgbClr val="0079D6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WinML</a:t>
                </a:r>
                <a:endParaRPr lang="en-US" sz="1200" i="1" dirty="0">
                  <a:solidFill>
                    <a:srgbClr val="0079D6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pic>
            <p:nvPicPr>
              <p:cNvPr id="37" name="Picture 2" descr="Windows ML graphic">
                <a:extLst>
                  <a:ext uri="{FF2B5EF4-FFF2-40B4-BE49-F238E27FC236}">
                    <a16:creationId xmlns="" xmlns:a16="http://schemas.microsoft.com/office/drawing/2014/main" id="{A5B95507-49D2-421C-91BA-49E821451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35" r="20612"/>
              <a:stretch/>
            </p:blipFill>
            <p:spPr bwMode="auto">
              <a:xfrm>
                <a:off x="9752353" y="2952996"/>
                <a:ext cx="1515762" cy="1070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C176B48D-EC44-4001-9662-10B81F224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37091"/>
              </p:ext>
            </p:extLst>
          </p:nvPr>
        </p:nvGraphicFramePr>
        <p:xfrm>
          <a:off x="6076780" y="4792578"/>
          <a:ext cx="5912770" cy="204393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68738">
                  <a:extLst>
                    <a:ext uri="{9D8B030D-6E8A-4147-A177-3AD203B41FA5}">
                      <a16:colId xmlns="" xmlns:a16="http://schemas.microsoft.com/office/drawing/2014/main" val="3247776917"/>
                    </a:ext>
                  </a:extLst>
                </a:gridCol>
                <a:gridCol w="1490261">
                  <a:extLst>
                    <a:ext uri="{9D8B030D-6E8A-4147-A177-3AD203B41FA5}">
                      <a16:colId xmlns="" xmlns:a16="http://schemas.microsoft.com/office/drawing/2014/main" val="287581641"/>
                    </a:ext>
                  </a:extLst>
                </a:gridCol>
                <a:gridCol w="2181350">
                  <a:extLst>
                    <a:ext uri="{9D8B030D-6E8A-4147-A177-3AD203B41FA5}">
                      <a16:colId xmlns="" xmlns:a16="http://schemas.microsoft.com/office/drawing/2014/main" val="3170675883"/>
                    </a:ext>
                  </a:extLst>
                </a:gridCol>
                <a:gridCol w="1472421">
                  <a:extLst>
                    <a:ext uri="{9D8B030D-6E8A-4147-A177-3AD203B41FA5}">
                      <a16:colId xmlns="" xmlns:a16="http://schemas.microsoft.com/office/drawing/2014/main" val="3901462881"/>
                    </a:ext>
                  </a:extLst>
                </a:gridCol>
              </a:tblGrid>
              <a:tr h="37598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 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Training custom models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Model consumption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Requires ML knowledge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2246639141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ML.NET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 - ML.NET, TensorFlow, ONNX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3374035657"/>
                  </a:ext>
                </a:extLst>
              </a:tr>
              <a:tr h="568257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Azure Cognitive Services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Limited to some services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– consume </a:t>
                      </a:r>
                      <a:r>
                        <a:rPr lang="es-ES" sz="1200" dirty="0" err="1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via</a:t>
                      </a:r>
                      <a:r>
                        <a:rPr lang="es-E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API/SDK</a:t>
                      </a:r>
                      <a:endParaRPr lang="en-US" sz="1200" dirty="0">
                        <a:effectLst/>
                        <a:latin typeface="Open Sans" panose="020B0604020202020204" charset="0"/>
                        <a:ea typeface="Open Sans" panose="020B0604020202020204" charset="0"/>
                        <a:cs typeface="Open Sans" panose="020B060402020202020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686721773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Azure ML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 – register models &amp; consume via web service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Somewhat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142864258"/>
                  </a:ext>
                </a:extLst>
              </a:tr>
              <a:tr h="320672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WinML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Yes - ONNX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901985594"/>
                  </a:ext>
                </a:extLst>
              </a:tr>
            </a:tbl>
          </a:graphicData>
        </a:graphic>
      </p:graphicFrame>
      <p:sp>
        <p:nvSpPr>
          <p:cNvPr id="38" name="Title 1">
            <a:extLst>
              <a:ext uri="{FF2B5EF4-FFF2-40B4-BE49-F238E27FC236}">
                <a16:creationId xmlns="" xmlns:a16="http://schemas.microsoft.com/office/drawing/2014/main" id="{3B4AAAEE-176E-4E94-8C41-DE82AB1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Landscape</a:t>
            </a:r>
          </a:p>
        </p:txBody>
      </p:sp>
    </p:spTree>
    <p:extLst>
      <p:ext uri="{BB962C8B-B14F-4D97-AF65-F5344CB8AC3E}">
        <p14:creationId xmlns:p14="http://schemas.microsoft.com/office/powerpoint/2010/main" val="308605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="" xmlns:a16="http://schemas.microsoft.com/office/drawing/2014/main" id="{2D60A399-97AC-49D3-95B8-0F50292F625C}"/>
              </a:ext>
            </a:extLst>
          </p:cNvPr>
          <p:cNvSpPr txBox="1">
            <a:spLocks/>
          </p:cNvSpPr>
          <p:nvPr/>
        </p:nvSpPr>
        <p:spPr bwMode="auto">
          <a:xfrm>
            <a:off x="2287250" y="4905864"/>
            <a:ext cx="7584843" cy="104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 </a:t>
            </a:r>
            <a:r>
              <a:rPr lang="en-US" sz="28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 source </a:t>
            </a:r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</a:t>
            </a:r>
            <a:r>
              <a:rPr lang="en-US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dirty="0">
                <a:solidFill>
                  <a:srgbClr val="F8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cross-platform</a:t>
            </a:r>
            <a:r>
              <a:rPr lang="en-US" sz="2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 framework for .NET</a:t>
            </a:r>
          </a:p>
        </p:txBody>
      </p:sp>
      <p:pic>
        <p:nvPicPr>
          <p:cNvPr id="15" name="Picture 4" descr="Image result for ml.net&quot;">
            <a:extLst>
              <a:ext uri="{FF2B5EF4-FFF2-40B4-BE49-F238E27FC236}">
                <a16:creationId xmlns="" xmlns:a16="http://schemas.microsoft.com/office/drawing/2014/main" id="{7880903F-B932-4D7F-86BE-822351DF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06" y="2766049"/>
            <a:ext cx="2091774" cy="20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288BFCF-3EB4-4E6E-8BB7-42398520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657060"/>
            <a:ext cx="4610100" cy="152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D128760-C593-4BE3-91B2-37277EADC6D9}"/>
              </a:ext>
            </a:extLst>
          </p:cNvPr>
          <p:cNvGrpSpPr/>
          <p:nvPr/>
        </p:nvGrpSpPr>
        <p:grpSpPr>
          <a:xfrm>
            <a:off x="4543425" y="2181060"/>
            <a:ext cx="3114675" cy="433388"/>
            <a:chOff x="4543425" y="2181060"/>
            <a:chExt cx="3114675" cy="433388"/>
          </a:xfrm>
        </p:grpSpPr>
        <p:sp>
          <p:nvSpPr>
            <p:cNvPr id="19" name="Right Brace 18">
              <a:extLst>
                <a:ext uri="{FF2B5EF4-FFF2-40B4-BE49-F238E27FC236}">
                  <a16:creationId xmlns="" xmlns:a16="http://schemas.microsoft.com/office/drawing/2014/main" id="{74B6D1E8-C695-4E32-9ED8-075A37F0BD43}"/>
                </a:ext>
              </a:extLst>
            </p:cNvPr>
            <p:cNvSpPr/>
            <p:nvPr/>
          </p:nvSpPr>
          <p:spPr>
            <a:xfrm rot="5400000">
              <a:off x="5884070" y="840417"/>
              <a:ext cx="433386" cy="3114675"/>
            </a:xfrm>
            <a:prstGeom prst="rightBrac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5EDFE830-0399-455D-B299-9586EA2D78F4}"/>
                </a:ext>
              </a:extLst>
            </p:cNvPr>
            <p:cNvCxnSpPr>
              <a:stCxn id="19" idx="1"/>
              <a:endCxn id="17" idx="2"/>
            </p:cNvCxnSpPr>
            <p:nvPr/>
          </p:nvCxnSpPr>
          <p:spPr>
            <a:xfrm flipH="1" flipV="1">
              <a:off x="6096000" y="2181060"/>
              <a:ext cx="4763" cy="433388"/>
            </a:xfrm>
            <a:prstGeom prst="lin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6F22D3C-9082-4A43-92C0-5CB8946B8E9A}"/>
              </a:ext>
            </a:extLst>
          </p:cNvPr>
          <p:cNvGrpSpPr/>
          <p:nvPr/>
        </p:nvGrpSpPr>
        <p:grpSpPr>
          <a:xfrm rot="10800000">
            <a:off x="4556855" y="4995872"/>
            <a:ext cx="3114675" cy="433388"/>
            <a:chOff x="4543425" y="2181060"/>
            <a:chExt cx="3114675" cy="433388"/>
          </a:xfrm>
        </p:grpSpPr>
        <p:sp>
          <p:nvSpPr>
            <p:cNvPr id="24" name="Right Brace 23">
              <a:extLst>
                <a:ext uri="{FF2B5EF4-FFF2-40B4-BE49-F238E27FC236}">
                  <a16:creationId xmlns="" xmlns:a16="http://schemas.microsoft.com/office/drawing/2014/main" id="{051B9563-5E5E-4A20-8487-A9C27FAFFE37}"/>
                </a:ext>
              </a:extLst>
            </p:cNvPr>
            <p:cNvSpPr/>
            <p:nvPr/>
          </p:nvSpPr>
          <p:spPr>
            <a:xfrm rot="5400000">
              <a:off x="5884070" y="840417"/>
              <a:ext cx="433386" cy="3114675"/>
            </a:xfrm>
            <a:prstGeom prst="rightBrac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39D6A85B-1C31-496C-928A-62571D83A3E5}"/>
                </a:ext>
              </a:extLst>
            </p:cNvPr>
            <p:cNvCxnSpPr>
              <a:stCxn id="19" idx="1"/>
              <a:endCxn id="17" idx="2"/>
            </p:cNvCxnSpPr>
            <p:nvPr/>
          </p:nvCxnSpPr>
          <p:spPr>
            <a:xfrm flipH="1" flipV="1">
              <a:off x="6096000" y="2181060"/>
              <a:ext cx="4763" cy="433388"/>
            </a:xfrm>
            <a:prstGeom prst="line">
              <a:avLst/>
            </a:prstGeom>
            <a:ln w="38100">
              <a:solidFill>
                <a:srgbClr val="F8B5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D13DA80-8F45-4D88-8E10-7673F011FC91}"/>
              </a:ext>
            </a:extLst>
          </p:cNvPr>
          <p:cNvSpPr txBox="1"/>
          <p:nvPr/>
        </p:nvSpPr>
        <p:spPr>
          <a:xfrm>
            <a:off x="3790950" y="542925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7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Windows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3919229-27F7-4750-B047-018D0EEDDB85}"/>
              </a:ext>
            </a:extLst>
          </p:cNvPr>
          <p:cNvSpPr txBox="1"/>
          <p:nvPr/>
        </p:nvSpPr>
        <p:spPr>
          <a:xfrm>
            <a:off x="5256941" y="5429259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7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Linux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957B3E0-FEBC-4B4C-B89D-4E9797484C8A}"/>
              </a:ext>
            </a:extLst>
          </p:cNvPr>
          <p:cNvSpPr txBox="1"/>
          <p:nvPr/>
        </p:nvSpPr>
        <p:spPr>
          <a:xfrm>
            <a:off x="6800851" y="5376220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7B548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macOS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DC35D1A8-D289-443A-AADF-49B3C3C03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974" y="159234"/>
            <a:ext cx="8256433" cy="346225"/>
          </a:xfrm>
        </p:spPr>
        <p:txBody>
          <a:bodyPr>
            <a:noAutofit/>
          </a:bodyPr>
          <a:lstStyle/>
          <a:p>
            <a:pPr algn="ctr"/>
            <a:r>
              <a:rPr lang="en-US" cap="none" dirty="0"/>
              <a:t>What is ML.NET?</a:t>
            </a:r>
          </a:p>
        </p:txBody>
      </p:sp>
    </p:spTree>
    <p:extLst>
      <p:ext uri="{BB962C8B-B14F-4D97-AF65-F5344CB8AC3E}">
        <p14:creationId xmlns:p14="http://schemas.microsoft.com/office/powerpoint/2010/main" val="175382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1372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for Developers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258849" y="2129424"/>
            <a:ext cx="3281820" cy="130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Classical Programming</a:t>
            </a:r>
            <a:endParaRPr lang="en-IN" sz="3200" dirty="0"/>
          </a:p>
        </p:txBody>
      </p:sp>
      <p:sp>
        <p:nvSpPr>
          <p:cNvPr id="5" name="Rectangle 4"/>
          <p:cNvSpPr/>
          <p:nvPr/>
        </p:nvSpPr>
        <p:spPr>
          <a:xfrm>
            <a:off x="4258849" y="4254884"/>
            <a:ext cx="3281820" cy="130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Machine Learning</a:t>
            </a:r>
            <a:endParaRPr lang="en-IN" sz="3200" dirty="0"/>
          </a:p>
        </p:txBody>
      </p:sp>
      <p:sp>
        <p:nvSpPr>
          <p:cNvPr id="6" name="Rectangle 5"/>
          <p:cNvSpPr/>
          <p:nvPr/>
        </p:nvSpPr>
        <p:spPr>
          <a:xfrm>
            <a:off x="1503123" y="2129424"/>
            <a:ext cx="1650881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Rules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3123" y="2805829"/>
            <a:ext cx="1650881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3154004" y="2421812"/>
            <a:ext cx="1104845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3154004" y="3098217"/>
            <a:ext cx="110484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631972" y="2129423"/>
            <a:ext cx="1677965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Answers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527127" y="2396757"/>
            <a:ext cx="1104845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03124" y="4296411"/>
            <a:ext cx="1590384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503123" y="4972816"/>
            <a:ext cx="1650881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Answers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6" name="Straight Arrow Connector 25"/>
          <p:cNvCxnSpPr>
            <a:stCxn id="24" idx="3"/>
          </p:cNvCxnSpPr>
          <p:nvPr/>
        </p:nvCxnSpPr>
        <p:spPr>
          <a:xfrm>
            <a:off x="3093508" y="4588799"/>
            <a:ext cx="1165341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3"/>
          </p:cNvCxnSpPr>
          <p:nvPr/>
        </p:nvCxnSpPr>
        <p:spPr>
          <a:xfrm>
            <a:off x="3154004" y="5265204"/>
            <a:ext cx="1104845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645514" y="4972812"/>
            <a:ext cx="1677965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Rules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513585" y="5240146"/>
            <a:ext cx="1104845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2"/>
            <a:endCxn id="28" idx="0"/>
          </p:cNvCxnSpPr>
          <p:nvPr/>
        </p:nvCxnSpPr>
        <p:spPr>
          <a:xfrm>
            <a:off x="2328564" y="2714199"/>
            <a:ext cx="7155933" cy="2258613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" idx="2"/>
            <a:endCxn id="25" idx="0"/>
          </p:cNvCxnSpPr>
          <p:nvPr/>
        </p:nvCxnSpPr>
        <p:spPr>
          <a:xfrm flipH="1">
            <a:off x="2328564" y="2714198"/>
            <a:ext cx="7142391" cy="2258618"/>
          </a:xfrm>
          <a:prstGeom prst="straightConnector1">
            <a:avLst/>
          </a:prstGeom>
          <a:ln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BADAFA39-48EF-4257-819B-77E983D0D7AE}"/>
              </a:ext>
            </a:extLst>
          </p:cNvPr>
          <p:cNvSpPr txBox="1">
            <a:spLocks/>
          </p:cNvSpPr>
          <p:nvPr/>
        </p:nvSpPr>
        <p:spPr>
          <a:xfrm>
            <a:off x="0" y="78726"/>
            <a:ext cx="12192000" cy="802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Artificial Intelligence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675885C-4CA6-4F1A-A325-8BF29A07F7AF}"/>
              </a:ext>
            </a:extLst>
          </p:cNvPr>
          <p:cNvSpPr txBox="1"/>
          <p:nvPr/>
        </p:nvSpPr>
        <p:spPr>
          <a:xfrm>
            <a:off x="3968385" y="6858000"/>
            <a:ext cx="59653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Insert a bunch of if-else statements here to show that not scalable – insert MACHINE LEARNING</a:t>
            </a:r>
          </a:p>
        </p:txBody>
      </p:sp>
      <p:pic>
        <p:nvPicPr>
          <p:cNvPr id="12" name="Picture 11" descr="A close up of food&#10;&#10;Description automatically generated">
            <a:extLst>
              <a:ext uri="{FF2B5EF4-FFF2-40B4-BE49-F238E27FC236}">
                <a16:creationId xmlns:a16="http://schemas.microsoft.com/office/drawing/2014/main" xmlns="" id="{237A10AF-7E41-49B6-8650-63F7D619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69394" y="1013641"/>
            <a:ext cx="2619219" cy="195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dog lying on the ground&#10;&#10;Description automatically generated">
            <a:extLst>
              <a:ext uri="{FF2B5EF4-FFF2-40B4-BE49-F238E27FC236}">
                <a16:creationId xmlns:a16="http://schemas.microsoft.com/office/drawing/2014/main" xmlns="" id="{DDA61B9B-7CF4-4ECA-BB5F-7B4241A0E7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rcRect t="12642" b="12848"/>
          <a:stretch/>
        </p:blipFill>
        <p:spPr>
          <a:xfrm>
            <a:off x="969394" y="3143030"/>
            <a:ext cx="2618874" cy="195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97F886D-102F-4FF0-ACF3-22A313E49FA8}"/>
              </a:ext>
            </a:extLst>
          </p:cNvPr>
          <p:cNvSpPr txBox="1"/>
          <p:nvPr/>
        </p:nvSpPr>
        <p:spPr>
          <a:xfrm>
            <a:off x="5262665" y="2450532"/>
            <a:ext cx="20525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Bread </a:t>
            </a:r>
          </a:p>
          <a:p>
            <a:pPr algn="ctr"/>
            <a:r>
              <a:rPr lang="en-US" sz="2800"/>
              <a:t>or </a:t>
            </a:r>
          </a:p>
          <a:p>
            <a:pPr algn="ctr"/>
            <a:r>
              <a:rPr lang="en-US" sz="2800"/>
              <a:t>not bread?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1D6CD64-18D5-4405-BEAF-C2336850F7D3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3588613" y="1989300"/>
            <a:ext cx="1674052" cy="1153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A1E928A-3642-4DB4-BD37-35BCE4B518A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3588268" y="3143030"/>
            <a:ext cx="1674397" cy="975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8A9F605-4BD0-4342-94BF-28F92295F933}"/>
              </a:ext>
            </a:extLst>
          </p:cNvPr>
          <p:cNvSpPr/>
          <p:nvPr/>
        </p:nvSpPr>
        <p:spPr>
          <a:xfrm>
            <a:off x="8797582" y="1019370"/>
            <a:ext cx="2481662" cy="4247317"/>
          </a:xfrm>
          <a:prstGeom prst="rect">
            <a:avLst/>
          </a:prstGeom>
          <a:solidFill>
            <a:srgbClr val="F8F8F8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if(</a:t>
            </a:r>
            <a:r>
              <a:rPr lang="en-US" dirty="0" err="1"/>
              <a:t>profileImage</a:t>
            </a:r>
            <a:r>
              <a:rPr lang="en-US" dirty="0"/>
              <a:t>) {</a:t>
            </a:r>
          </a:p>
          <a:p>
            <a:r>
              <a:rPr lang="en-US" dirty="0"/>
              <a:t>    if(</a:t>
            </a:r>
            <a:r>
              <a:rPr lang="en-US" dirty="0" err="1"/>
              <a:t>isRectangular</a:t>
            </a:r>
            <a:r>
              <a:rPr lang="en-US" dirty="0"/>
              <a:t>) {</a:t>
            </a:r>
          </a:p>
          <a:p>
            <a:r>
              <a:rPr lang="en-US" dirty="0"/>
              <a:t>        if(</a:t>
            </a:r>
            <a:r>
              <a:rPr lang="en-US" dirty="0" err="1"/>
              <a:t>topIsRound</a:t>
            </a:r>
            <a:r>
              <a:rPr lang="en-US" dirty="0"/>
              <a:t>) {</a:t>
            </a:r>
          </a:p>
          <a:p>
            <a:r>
              <a:rPr lang="en-US" dirty="0"/>
              <a:t>            if(</a:t>
            </a:r>
            <a:r>
              <a:rPr lang="en-US" dirty="0" err="1"/>
              <a:t>hasEars</a:t>
            </a:r>
            <a:r>
              <a:rPr lang="en-US" dirty="0"/>
              <a:t>) {</a:t>
            </a:r>
          </a:p>
          <a:p>
            <a:r>
              <a:rPr lang="en-US" dirty="0"/>
              <a:t>                return false;</a:t>
            </a:r>
          </a:p>
          <a:p>
            <a:r>
              <a:rPr lang="en-US" dirty="0"/>
              <a:t>            } </a:t>
            </a:r>
          </a:p>
          <a:p>
            <a:r>
              <a:rPr lang="en-US" dirty="0"/>
              <a:t>            else if (</a:t>
            </a:r>
            <a:r>
              <a:rPr lang="en-US" dirty="0" err="1"/>
              <a:t>hasEyes</a:t>
            </a:r>
            <a:r>
              <a:rPr lang="en-US" dirty="0"/>
              <a:t>) {</a:t>
            </a:r>
          </a:p>
          <a:p>
            <a:r>
              <a:rPr lang="en-US" dirty="0"/>
              <a:t>                return false;</a:t>
            </a:r>
          </a:p>
          <a:p>
            <a:r>
              <a:rPr lang="en-US" dirty="0"/>
              <a:t>            } </a:t>
            </a:r>
          </a:p>
          <a:p>
            <a:r>
              <a:rPr lang="en-US" dirty="0"/>
              <a:t>            else {</a:t>
            </a:r>
          </a:p>
          <a:p>
            <a:r>
              <a:rPr lang="en-US" dirty="0"/>
              <a:t>                return true;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79BF3F7-3A12-4308-B16D-2FFF0202F4DE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7315201" y="3143029"/>
            <a:ext cx="14823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72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BADAFA39-48EF-4257-819B-77E983D0D7AE}"/>
              </a:ext>
            </a:extLst>
          </p:cNvPr>
          <p:cNvSpPr txBox="1">
            <a:spLocks/>
          </p:cNvSpPr>
          <p:nvPr/>
        </p:nvSpPr>
        <p:spPr>
          <a:xfrm>
            <a:off x="0" y="78726"/>
            <a:ext cx="12192000" cy="802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Machine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8BDD6FB4-3B15-49E3-8063-A3B6665A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0885" y="1669369"/>
            <a:ext cx="4550229" cy="35192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chemeClr val="tx1"/>
                </a:solidFill>
              </a:rPr>
              <a:t>Machine Learning</a:t>
            </a:r>
          </a:p>
          <a:p>
            <a:pPr marL="0" indent="0" algn="ctr">
              <a:buNone/>
            </a:pPr>
            <a:r>
              <a:rPr lang="en-US">
                <a:solidFill>
                  <a:schemeClr val="tx1"/>
                </a:solidFill>
              </a:rPr>
              <a:t>Getting computers to make predictions without being explicitly programmed</a:t>
            </a:r>
            <a:endParaRPr lang="en-US" sz="3200" b="1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4297D8E-CF4D-4922-821B-A564C386A9B2}"/>
              </a:ext>
            </a:extLst>
          </p:cNvPr>
          <p:cNvSpPr txBox="1">
            <a:spLocks/>
          </p:cNvSpPr>
          <p:nvPr/>
        </p:nvSpPr>
        <p:spPr>
          <a:xfrm>
            <a:off x="6172200" y="1727652"/>
            <a:ext cx="4550229" cy="3519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Computers find patterns in data and learn from experience to act on new data</a:t>
            </a:r>
          </a:p>
          <a:p>
            <a:r>
              <a:rPr lang="en-US" sz="3200"/>
              <a:t>Used to solve problems that are difficult or impossible to solve with rules-based programming </a:t>
            </a:r>
          </a:p>
        </p:txBody>
      </p:sp>
    </p:spTree>
    <p:extLst>
      <p:ext uri="{BB962C8B-B14F-4D97-AF65-F5344CB8AC3E}">
        <p14:creationId xmlns:p14="http://schemas.microsoft.com/office/powerpoint/2010/main" val="230920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BADAFA39-48EF-4257-819B-77E983D0D7AE}"/>
              </a:ext>
            </a:extLst>
          </p:cNvPr>
          <p:cNvSpPr txBox="1">
            <a:spLocks/>
          </p:cNvSpPr>
          <p:nvPr/>
        </p:nvSpPr>
        <p:spPr>
          <a:xfrm>
            <a:off x="0" y="78726"/>
            <a:ext cx="12192000" cy="8024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Machine Learning</a:t>
            </a:r>
          </a:p>
        </p:txBody>
      </p:sp>
      <p:pic>
        <p:nvPicPr>
          <p:cNvPr id="12" name="Picture 11" descr="A close up of food&#10;&#10;Description automatically generated">
            <a:extLst>
              <a:ext uri="{FF2B5EF4-FFF2-40B4-BE49-F238E27FC236}">
                <a16:creationId xmlns:a16="http://schemas.microsoft.com/office/drawing/2014/main" xmlns="" id="{237A10AF-7E41-49B6-8650-63F7D619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69394" y="1439525"/>
            <a:ext cx="2619219" cy="195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dog lying on the ground&#10;&#10;Description automatically generated">
            <a:extLst>
              <a:ext uri="{FF2B5EF4-FFF2-40B4-BE49-F238E27FC236}">
                <a16:creationId xmlns:a16="http://schemas.microsoft.com/office/drawing/2014/main" xmlns="" id="{DDA61B9B-7CF4-4ECA-BB5F-7B4241A0E7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rcRect t="12642" b="12848"/>
          <a:stretch/>
        </p:blipFill>
        <p:spPr>
          <a:xfrm>
            <a:off x="969394" y="3568914"/>
            <a:ext cx="2618874" cy="195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97F886D-102F-4FF0-ACF3-22A313E49FA8}"/>
              </a:ext>
            </a:extLst>
          </p:cNvPr>
          <p:cNvSpPr txBox="1"/>
          <p:nvPr/>
        </p:nvSpPr>
        <p:spPr>
          <a:xfrm>
            <a:off x="5262665" y="2876416"/>
            <a:ext cx="205253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Bread </a:t>
            </a:r>
          </a:p>
          <a:p>
            <a:pPr algn="ctr"/>
            <a:r>
              <a:rPr lang="en-US" sz="2800"/>
              <a:t>or </a:t>
            </a:r>
          </a:p>
          <a:p>
            <a:pPr algn="ctr"/>
            <a:r>
              <a:rPr lang="en-US" sz="2800"/>
              <a:t>not bread?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1D6CD64-18D5-4405-BEAF-C2336850F7D3}"/>
              </a:ext>
            </a:extLst>
          </p:cNvPr>
          <p:cNvCxnSpPr>
            <a:stCxn id="12" idx="3"/>
            <a:endCxn id="19" idx="1"/>
          </p:cNvCxnSpPr>
          <p:nvPr/>
        </p:nvCxnSpPr>
        <p:spPr>
          <a:xfrm>
            <a:off x="3588613" y="2415184"/>
            <a:ext cx="1674052" cy="1153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A1E928A-3642-4DB4-BD37-35BCE4B518A0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 flipV="1">
            <a:off x="3588268" y="3568914"/>
            <a:ext cx="1674397" cy="9756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79BF3F7-3A12-4308-B16D-2FFF0202F4DE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315201" y="3568913"/>
            <a:ext cx="14823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F01B0C2-91C0-446D-9984-3E758307C820}"/>
              </a:ext>
            </a:extLst>
          </p:cNvPr>
          <p:cNvSpPr txBox="1"/>
          <p:nvPr/>
        </p:nvSpPr>
        <p:spPr>
          <a:xfrm>
            <a:off x="9469747" y="916305"/>
            <a:ext cx="20525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Bread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D10094-77E4-46DA-BC1A-B6CE091798B8}"/>
              </a:ext>
            </a:extLst>
          </p:cNvPr>
          <p:cNvSpPr txBox="1"/>
          <p:nvPr/>
        </p:nvSpPr>
        <p:spPr>
          <a:xfrm>
            <a:off x="9346803" y="3892751"/>
            <a:ext cx="205253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Not bread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xmlns="" id="{10600FF6-D61A-4961-AA5A-059C894E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313" y="1530838"/>
            <a:ext cx="668868" cy="5365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xmlns="" id="{12079178-47B0-4887-A302-F3EC1629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940" y="1522855"/>
            <a:ext cx="784447" cy="52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xmlns="" id="{A20D1191-2110-46AC-8F5B-BC0063E0D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46" y="1541339"/>
            <a:ext cx="810585" cy="5403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E60D126A-7A47-4586-B78B-FAFA29F1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410" y="2397179"/>
            <a:ext cx="704674" cy="5232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xmlns="" id="{8EECDD16-727A-481E-AD6A-CEFAAE6FB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940" y="2389495"/>
            <a:ext cx="803178" cy="534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xmlns="" id="{5ABC827C-A71F-45E2-B84C-A7D7361C2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46" y="2370322"/>
            <a:ext cx="783443" cy="522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xmlns="" id="{F93395B3-2263-41DE-B2C0-843F2ABD4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525" y="4520649"/>
            <a:ext cx="798443" cy="5988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xmlns="" id="{1D493DCC-AD7C-40DD-AF15-C7CC645F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32" y="4520649"/>
            <a:ext cx="762470" cy="5805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xmlns="" id="{10FF7DB9-5D8E-4D1A-B993-0D827BD2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940" y="4515738"/>
            <a:ext cx="769377" cy="5988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xmlns="" id="{5735CDDC-D341-4E38-B3B9-0290AE6F5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t="6162" r="27693" b="3866"/>
          <a:stretch/>
        </p:blipFill>
        <p:spPr bwMode="auto">
          <a:xfrm>
            <a:off x="9108962" y="5384765"/>
            <a:ext cx="721568" cy="598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xmlns="" id="{836FAB55-0BE2-4D13-9F7E-1DB84354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510" y="5401492"/>
            <a:ext cx="752235" cy="5653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ee the source image">
            <a:extLst>
              <a:ext uri="{FF2B5EF4-FFF2-40B4-BE49-F238E27FC236}">
                <a16:creationId xmlns:a16="http://schemas.microsoft.com/office/drawing/2014/main" xmlns="" id="{6539C2DF-70DA-40EE-AAC2-E4008F23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046" y="5384843"/>
            <a:ext cx="769376" cy="5559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2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8673</TotalTime>
  <Words>1090</Words>
  <Application>Microsoft Office PowerPoint</Application>
  <PresentationFormat>Widescreen</PresentationFormat>
  <Paragraphs>247</Paragraphs>
  <Slides>20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-apple-system</vt:lpstr>
      <vt:lpstr>Calibri Light</vt:lpstr>
      <vt:lpstr>Consolas</vt:lpstr>
      <vt:lpstr>Calibri</vt:lpstr>
      <vt:lpstr>Roboto</vt:lpstr>
      <vt:lpstr>Open Sans</vt:lpstr>
      <vt:lpstr>1_Office Theme</vt:lpstr>
      <vt:lpstr>3_Office Theme</vt:lpstr>
      <vt:lpstr>2_Office Theme</vt:lpstr>
      <vt:lpstr>ML.NET in the Real World</vt:lpstr>
      <vt:lpstr>PowerPoint Presentation</vt:lpstr>
      <vt:lpstr>What is Machine Learning?</vt:lpstr>
      <vt:lpstr>Machine Learning Landscape</vt:lpstr>
      <vt:lpstr>What is ML.NET?</vt:lpstr>
      <vt:lpstr>Machine Learning for Developers</vt:lpstr>
      <vt:lpstr>PowerPoint Presentation</vt:lpstr>
      <vt:lpstr>PowerPoint Presentation</vt:lpstr>
      <vt:lpstr>PowerPoint Presentation</vt:lpstr>
      <vt:lpstr>PowerPoint Presentation</vt:lpstr>
      <vt:lpstr>ML.NET + AutoML + Tooling</vt:lpstr>
      <vt:lpstr>PowerPoint Presentation</vt:lpstr>
      <vt:lpstr>What can you do with ML.NET?</vt:lpstr>
      <vt:lpstr>When should you use ML.NET?</vt:lpstr>
      <vt:lpstr>When should you use ML.NET?</vt:lpstr>
      <vt:lpstr>Real world?</vt:lpstr>
      <vt:lpstr>Why should I use ML.Net?</vt:lpstr>
      <vt:lpstr>Roadmap</vt:lpstr>
      <vt:lpstr>Resources</vt:lpstr>
      <vt:lpstr>Thanks for joining!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Microsoft account</cp:lastModifiedBy>
  <cp:revision>24</cp:revision>
  <dcterms:created xsi:type="dcterms:W3CDTF">2020-08-18T20:47:27Z</dcterms:created>
  <dcterms:modified xsi:type="dcterms:W3CDTF">2020-12-18T16:02:40Z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